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81"/>
  </p:notesMasterIdLst>
  <p:handoutMasterIdLst>
    <p:handoutMasterId r:id="rId82"/>
  </p:handoutMasterIdLst>
  <p:sldIdLst>
    <p:sldId id="256" r:id="rId2"/>
    <p:sldId id="262" r:id="rId3"/>
    <p:sldId id="268" r:id="rId4"/>
    <p:sldId id="273" r:id="rId5"/>
    <p:sldId id="287" r:id="rId6"/>
    <p:sldId id="285" r:id="rId7"/>
    <p:sldId id="286" r:id="rId8"/>
    <p:sldId id="269" r:id="rId9"/>
    <p:sldId id="274" r:id="rId10"/>
    <p:sldId id="288" r:id="rId11"/>
    <p:sldId id="292" r:id="rId12"/>
    <p:sldId id="294" r:id="rId13"/>
    <p:sldId id="293" r:id="rId14"/>
    <p:sldId id="290" r:id="rId15"/>
    <p:sldId id="289" r:id="rId16"/>
    <p:sldId id="296" r:id="rId17"/>
    <p:sldId id="299" r:id="rId18"/>
    <p:sldId id="298" r:id="rId19"/>
    <p:sldId id="297" r:id="rId20"/>
    <p:sldId id="306" r:id="rId21"/>
    <p:sldId id="295" r:id="rId22"/>
    <p:sldId id="305" r:id="rId23"/>
    <p:sldId id="304" r:id="rId24"/>
    <p:sldId id="303" r:id="rId25"/>
    <p:sldId id="270" r:id="rId26"/>
    <p:sldId id="275" r:id="rId27"/>
    <p:sldId id="307" r:id="rId28"/>
    <p:sldId id="309" r:id="rId29"/>
    <p:sldId id="311" r:id="rId30"/>
    <p:sldId id="312" r:id="rId31"/>
    <p:sldId id="308" r:id="rId32"/>
    <p:sldId id="321" r:id="rId33"/>
    <p:sldId id="322" r:id="rId34"/>
    <p:sldId id="318" r:id="rId35"/>
    <p:sldId id="317" r:id="rId36"/>
    <p:sldId id="323" r:id="rId37"/>
    <p:sldId id="319" r:id="rId38"/>
    <p:sldId id="320" r:id="rId39"/>
    <p:sldId id="314" r:id="rId40"/>
    <p:sldId id="315" r:id="rId41"/>
    <p:sldId id="271" r:id="rId42"/>
    <p:sldId id="277" r:id="rId43"/>
    <p:sldId id="280" r:id="rId44"/>
    <p:sldId id="327" r:id="rId45"/>
    <p:sldId id="326" r:id="rId46"/>
    <p:sldId id="325" r:id="rId47"/>
    <p:sldId id="328" r:id="rId48"/>
    <p:sldId id="281" r:id="rId49"/>
    <p:sldId id="276" r:id="rId50"/>
    <p:sldId id="329" r:id="rId51"/>
    <p:sldId id="331" r:id="rId52"/>
    <p:sldId id="332" r:id="rId53"/>
    <p:sldId id="330" r:id="rId54"/>
    <p:sldId id="334" r:id="rId55"/>
    <p:sldId id="333" r:id="rId56"/>
    <p:sldId id="336" r:id="rId57"/>
    <p:sldId id="338" r:id="rId58"/>
    <p:sldId id="337" r:id="rId59"/>
    <p:sldId id="272" r:id="rId60"/>
    <p:sldId id="335" r:id="rId61"/>
    <p:sldId id="339" r:id="rId62"/>
    <p:sldId id="340" r:id="rId63"/>
    <p:sldId id="341" r:id="rId64"/>
    <p:sldId id="342" r:id="rId65"/>
    <p:sldId id="343" r:id="rId66"/>
    <p:sldId id="345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60" r:id="rId79"/>
    <p:sldId id="361" r:id="rId8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>
        <p:scale>
          <a:sx n="150" d="100"/>
          <a:sy n="150" d="100"/>
        </p:scale>
        <p:origin x="-1758" y="-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4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5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3/6/2017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5040560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84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2" r:id="rId6"/>
    <p:sldLayoutId id="2147483940" r:id="rId7"/>
    <p:sldLayoutId id="2147483938" r:id="rId8"/>
    <p:sldLayoutId id="2147483941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09</a:t>
            </a:r>
            <a:br>
              <a:rPr lang="en-US" altLang="ko-KR" b="1" dirty="0" smtClean="0"/>
            </a:br>
            <a:r>
              <a:rPr lang="ko-KR" altLang="en-US" dirty="0" smtClean="0"/>
              <a:t>변환영역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2832777" cy="69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주파수 변환 수식</a:t>
                </a:r>
                <a:endParaRPr lang="en-US" altLang="ko-KR" dirty="0" smtClean="0"/>
              </a:p>
              <a:p>
                <a:pPr lvl="3"/>
                <a:endParaRPr lang="en-US" altLang="ko-KR" b="0" i="1" dirty="0" smtClean="0">
                  <a:latin typeface="Cambria Math"/>
                </a:endParaRPr>
              </a:p>
              <a:p>
                <a:pPr lvl="3"/>
                <a:endParaRPr lang="en-US" altLang="ko-KR" dirty="0"/>
              </a:p>
              <a:p>
                <a:pPr lvl="1"/>
                <a:r>
                  <a:rPr lang="ko-KR" altLang="en-US" dirty="0" smtClean="0"/>
                  <a:t>연속신호의 </a:t>
                </a:r>
                <a:r>
                  <a:rPr lang="ko-KR" altLang="en-US" dirty="0"/>
                  <a:t>주파수 </a:t>
                </a:r>
                <a:r>
                  <a:rPr lang="ko-KR" altLang="en-US" dirty="0" smtClean="0"/>
                  <a:t>영역 </a:t>
                </a:r>
                <a:r>
                  <a:rPr lang="ko-KR" altLang="en-US" dirty="0" smtClean="0"/>
                  <a:t>변환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존재하는 </a:t>
                </a:r>
                <a:r>
                  <a:rPr lang="ko-KR" altLang="en-US" dirty="0"/>
                  <a:t>모든 기저함수에 대해서 그 계수인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𝐺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를 구하는 </a:t>
                </a:r>
                <a:r>
                  <a:rPr lang="ko-KR" altLang="en-US" dirty="0" smtClean="0"/>
                  <a:t>것</a:t>
                </a:r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r>
                  <a:rPr lang="ko-KR" altLang="en-US" dirty="0" err="1"/>
                  <a:t>푸리에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사인이나 코사인 함수를 </a:t>
                </a:r>
                <a:r>
                  <a:rPr lang="ko-KR" altLang="en-US" dirty="0" smtClean="0"/>
                  <a:t>기저함수로 사용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푸리에</a:t>
                </a:r>
                <a:r>
                  <a:rPr lang="ko-KR" altLang="en-US" dirty="0" smtClean="0"/>
                  <a:t> 변환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원본 신호로 부터 계수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𝐺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𝑓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얻는 것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42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44008" y="2060848"/>
            <a:ext cx="3651557" cy="491824"/>
          </a:xfrm>
          <a:prstGeom prst="wedgeRoundRectCallout">
            <a:avLst>
              <a:gd name="adj1" fmla="val -72992"/>
              <a:gd name="adj2" fmla="val -959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모든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주파수에 대한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기저함수와 그 계수들의 선형 조합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모서리가 둥근 사각형 설명선 12"/>
              <p:cNvSpPr/>
              <p:nvPr/>
            </p:nvSpPr>
            <p:spPr>
              <a:xfrm>
                <a:off x="4932040" y="980728"/>
                <a:ext cx="2596655" cy="720080"/>
              </a:xfrm>
              <a:prstGeom prst="wedgeRoundRectCallout">
                <a:avLst>
                  <a:gd name="adj1" fmla="val -94974"/>
                  <a:gd name="adj2" fmla="val 53019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i="1" dirty="0">
                    <a:solidFill>
                      <a:schemeClr val="accent4">
                        <a:lumMod val="50000"/>
                      </a:schemeClr>
                    </a:solidFill>
                  </a:rPr>
                  <a:t> :</a:t>
                </a:r>
                <a:r>
                  <a:rPr lang="ko-KR" altLang="en-US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dirty="0">
                    <a:solidFill>
                      <a:schemeClr val="accent4">
                        <a:lumMod val="50000"/>
                      </a:schemeClr>
                    </a:solidFill>
                  </a:rPr>
                  <a:t> 주파수에 대한 기저함수 </a:t>
                </a:r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𝐺</m:t>
                    </m:r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altLang="ko-KR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i="1" dirty="0">
                    <a:solidFill>
                      <a:schemeClr val="accent4">
                        <a:lumMod val="50000"/>
                      </a:schemeClr>
                    </a:solidFill>
                  </a:rPr>
                  <a:t> :</a:t>
                </a:r>
                <a:r>
                  <a:rPr lang="en-US" altLang="ko-KR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accent4">
                        <a:lumMod val="50000"/>
                      </a:schemeClr>
                    </a:solidFill>
                  </a:rPr>
                  <a:t>기저함수의 계수</a:t>
                </a:r>
                <a:endParaRPr lang="en-US" altLang="ko-KR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모서리가 둥근 사각형 설명선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980728"/>
                <a:ext cx="2596655" cy="720080"/>
              </a:xfrm>
              <a:prstGeom prst="wedgeRoundRectCallout">
                <a:avLst>
                  <a:gd name="adj1" fmla="val -94974"/>
                  <a:gd name="adj2" fmla="val 53019"/>
                  <a:gd name="adj3" fmla="val 16667"/>
                </a:avLst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39338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4932040" y="3933056"/>
            <a:ext cx="910112" cy="491824"/>
          </a:xfrm>
          <a:prstGeom prst="wedgeRoundRectCallout">
            <a:avLst>
              <a:gd name="adj1" fmla="val -223807"/>
              <a:gd name="adj2" fmla="val 1188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허수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이용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11" y="5930602"/>
            <a:ext cx="26765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542840" y="4584604"/>
            <a:ext cx="3506520" cy="2012748"/>
            <a:chOff x="5542840" y="4584604"/>
            <a:chExt cx="3506520" cy="2012748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840" y="5806777"/>
              <a:ext cx="275272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모서리가 둥근 사각형 설명선 18"/>
            <p:cNvSpPr/>
            <p:nvPr/>
          </p:nvSpPr>
          <p:spPr>
            <a:xfrm>
              <a:off x="6688762" y="4584604"/>
              <a:ext cx="2360598" cy="595107"/>
            </a:xfrm>
            <a:prstGeom prst="wedgeRoundRectCallout">
              <a:avLst>
                <a:gd name="adj1" fmla="val -45436"/>
                <a:gd name="adj2" fmla="val 18520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dirty="0" smtClean="0">
                  <a:solidFill>
                    <a:schemeClr val="accent4">
                      <a:lumMod val="50000"/>
                    </a:schemeClr>
                  </a:solidFill>
                </a:rPr>
                <a:t>기저함수로부터 </a:t>
              </a:r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원본 </a:t>
              </a:r>
              <a:r>
                <a:rPr lang="ko-KR" altLang="en-US" dirty="0" smtClean="0">
                  <a:solidFill>
                    <a:schemeClr val="accent4">
                      <a:lumMod val="50000"/>
                    </a:schemeClr>
                  </a:solidFill>
                </a:rPr>
                <a:t>신호를 만드는 </a:t>
              </a:r>
              <a:r>
                <a:rPr lang="ko-KR" altLang="en-US" dirty="0" smtClean="0">
                  <a:solidFill>
                    <a:schemeClr val="accent4">
                      <a:lumMod val="50000"/>
                    </a:schemeClr>
                  </a:solidFill>
                </a:rPr>
                <a:t>것 </a:t>
              </a:r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dirty="0" err="1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푸리에</a:t>
              </a:r>
              <a:r>
                <a:rPr lang="ko-KR" altLang="en-US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ko-KR" altLang="en-US" dirty="0" err="1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역변환</a:t>
              </a:r>
              <a:endParaRPr lang="en-US" altLang="ko-KR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17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이산 </a:t>
                </a:r>
                <a:r>
                  <a:rPr lang="ko-KR" altLang="en-US" dirty="0" err="1"/>
                  <a:t>푸리에</a:t>
                </a:r>
                <a:r>
                  <a:rPr lang="ko-KR" altLang="en-US" dirty="0"/>
                  <a:t> 변환</a:t>
                </a:r>
                <a:r>
                  <a:rPr lang="en-US" altLang="ko-KR" dirty="0"/>
                  <a:t>(DFT: Discrete Fourier Transform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/>
                  <a:t>디지털 </a:t>
                </a:r>
                <a:r>
                  <a:rPr lang="ko-KR" altLang="en-US" dirty="0" smtClean="0"/>
                  <a:t>신호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이산신호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에 적용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[</m:t>
                    </m:r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r>
                      <a:rPr lang="en-US" altLang="ko-KR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디지털 신호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:</m:t>
                    </m:r>
                    <m:r>
                      <a:rPr lang="ko-KR" altLang="en-US" b="0" i="1" smtClean="0">
                        <a:latin typeface="Cambria Math"/>
                      </a:rPr>
                      <m:t>주파수</m:t>
                    </m:r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ko-KR" altLang="en-US" b="0" i="1" smtClean="0">
                        <a:latin typeface="Cambria Math"/>
                      </a:rPr>
                      <m:t>에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대한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푸리에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변환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계수</m:t>
                    </m:r>
                  </m:oMath>
                </a14:m>
                <a:endParaRPr lang="en-US" altLang="ko-KR" b="0" dirty="0" smtClean="0"/>
              </a:p>
              <a:p>
                <a:pPr lvl="2"/>
                <a:r>
                  <a:rPr lang="en-US" altLang="ko-KR" dirty="0" smtClean="0"/>
                  <a:t>k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은 신호의 </a:t>
                </a:r>
                <a:r>
                  <a:rPr lang="ko-KR" altLang="en-US" dirty="0" smtClean="0"/>
                  <a:t>원소개수 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유한개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b="0" dirty="0" smtClean="0"/>
              </a:p>
              <a:p>
                <a:pPr lvl="4"/>
                <a:endParaRPr lang="en-US" altLang="ko-KR" dirty="0" smtClean="0"/>
              </a:p>
            </p:txBody>
          </p:sp>
        </mc:Choice>
        <mc:Fallback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42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"/>
          <a:stretch/>
        </p:blipFill>
        <p:spPr bwMode="auto">
          <a:xfrm>
            <a:off x="1259632" y="2204864"/>
            <a:ext cx="503734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8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차원 이산 </a:t>
            </a:r>
            <a:r>
              <a:rPr lang="ko-KR" altLang="en-US" dirty="0" err="1"/>
              <a:t>푸리에</a:t>
            </a:r>
            <a:r>
              <a:rPr lang="ko-KR" altLang="en-US" dirty="0"/>
              <a:t> </a:t>
            </a:r>
            <a:r>
              <a:rPr lang="ko-KR" altLang="en-US" dirty="0" err="1" smtClean="0"/>
              <a:t>역변환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0579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81" y="4390231"/>
            <a:ext cx="64770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1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사인과 코사인 함수로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실수부와</a:t>
            </a:r>
            <a:r>
              <a:rPr lang="ko-KR" altLang="en-US" dirty="0" smtClean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구분하여 </a:t>
            </a:r>
            <a:r>
              <a:rPr lang="ko-KR" altLang="en-US" dirty="0" smtClean="0"/>
              <a:t>표현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복소수 </a:t>
            </a:r>
            <a:r>
              <a:rPr lang="ko-KR" altLang="en-US" dirty="0" smtClean="0">
                <a:sym typeface="Wingdings" panose="05000000000000000000" pitchFamily="2" charset="2"/>
              </a:rPr>
              <a:t>행렬 생성됨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78496"/>
            <a:ext cx="5067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395"/>
            <a:ext cx="56673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7357981" y="3838897"/>
            <a:ext cx="1101235" cy="447113"/>
          </a:xfrm>
          <a:prstGeom prst="wedgeRoundRectCallout">
            <a:avLst>
              <a:gd name="adj1" fmla="val -81763"/>
              <a:gd name="adj2" fmla="val 1404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err="1" smtClean="0">
                <a:solidFill>
                  <a:schemeClr val="accent4">
                    <a:lumMod val="50000"/>
                  </a:schemeClr>
                </a:solidFill>
              </a:rPr>
              <a:t>푸리에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 변환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85068" y="5862207"/>
            <a:ext cx="1101235" cy="447113"/>
          </a:xfrm>
          <a:prstGeom prst="wedgeRoundRectCallout">
            <a:avLst>
              <a:gd name="adj1" fmla="val -77438"/>
              <a:gd name="adj2" fmla="val -789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</a:rPr>
              <a:t>푸리에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3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복소수의 </a:t>
            </a:r>
            <a:r>
              <a:rPr lang="ko-KR" altLang="en-US" dirty="0" smtClean="0"/>
              <a:t>행렬을 확인하려면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영상으로 표현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복소수의 </a:t>
            </a:r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벡터로 간주하여 </a:t>
            </a:r>
            <a:r>
              <a:rPr lang="ko-KR" altLang="en-US" dirty="0" smtClean="0"/>
              <a:t>벡터의 크기 계산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주파수 스펙트럼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 smtClean="0"/>
              <a:t>허수부</a:t>
            </a:r>
            <a:r>
              <a:rPr lang="ko-KR" altLang="en-US" dirty="0" smtClean="0"/>
              <a:t> 원소의 기울기 계산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ko-KR" altLang="en-US" dirty="0"/>
              <a:t>주파수 위상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92223" cy="140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7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주파수 스펙트럼 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영역의 </a:t>
            </a:r>
            <a:r>
              <a:rPr lang="ko-KR" altLang="en-US" dirty="0" err="1" smtClean="0"/>
              <a:t>계수값이</a:t>
            </a:r>
            <a:r>
              <a:rPr lang="ko-KR" altLang="en-US" dirty="0" smtClean="0"/>
              <a:t> 고주파 영역에 비해 상대적으로 너무 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계수값을</a:t>
            </a:r>
            <a:r>
              <a:rPr lang="ko-KR" altLang="en-US" dirty="0" smtClean="0"/>
              <a:t> 정규화해서 영상으로 표현하면 최저주파 영역만 흰색으로 나타나고 나머지 영역은 거의 검은색으로 나타남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계수값에</a:t>
            </a:r>
            <a:r>
              <a:rPr lang="ko-KR" altLang="en-US" dirty="0" smtClean="0">
                <a:sym typeface="Wingdings" panose="05000000000000000000" pitchFamily="2" charset="2"/>
              </a:rPr>
              <a:t> 로그함수 적용</a:t>
            </a:r>
            <a:endParaRPr lang="ko-KR" altLang="en-US" dirty="0"/>
          </a:p>
        </p:txBody>
      </p:sp>
      <p:pic>
        <p:nvPicPr>
          <p:cNvPr id="11265" name="_x215214560" descr="EMB00000cd412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714275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 적용 정규화 함수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824038"/>
            <a:ext cx="81438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197157" y="1294342"/>
            <a:ext cx="1950907" cy="406466"/>
          </a:xfrm>
          <a:prstGeom prst="wedgeRoundRectCallout">
            <a:avLst>
              <a:gd name="adj1" fmla="val -59275"/>
              <a:gd name="adj2" fmla="val 1553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푸리에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변환된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행렬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복소수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067944" y="2518478"/>
            <a:ext cx="1332495" cy="406466"/>
          </a:xfrm>
          <a:prstGeom prst="wedgeRoundRectCallout">
            <a:avLst>
              <a:gd name="adj1" fmla="val -59275"/>
              <a:gd name="adj2" fmla="val 1553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주파수 스펙트럼 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96" y="5157192"/>
            <a:ext cx="1950907" cy="541006"/>
          </a:xfrm>
          <a:prstGeom prst="wedgeRoundRectCallout">
            <a:avLst>
              <a:gd name="adj1" fmla="val 55391"/>
              <a:gd name="adj2" fmla="val -3060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log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함수는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에서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무한대이기 때문에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을 더함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63888" y="5157192"/>
            <a:ext cx="2145998" cy="447113"/>
          </a:xfrm>
          <a:prstGeom prst="wedgeRoundRectCallout">
            <a:avLst>
              <a:gd name="adj1" fmla="val -75174"/>
              <a:gd name="adj2" fmla="val -218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윈도우 표시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위해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형변환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주파수 </a:t>
            </a:r>
            <a:r>
              <a:rPr lang="ko-KR" altLang="en-US" dirty="0"/>
              <a:t>스펙트럼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</a:t>
            </a:r>
            <a:r>
              <a:rPr lang="ko-KR" altLang="en-US" dirty="0"/>
              <a:t>영역이 </a:t>
            </a:r>
            <a:r>
              <a:rPr lang="ko-KR" altLang="en-US" dirty="0" smtClean="0"/>
              <a:t>모서리 </a:t>
            </a:r>
            <a:r>
              <a:rPr lang="ko-KR" altLang="en-US" dirty="0"/>
              <a:t>부분에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/>
              <a:t>고주파 부분이 </a:t>
            </a:r>
            <a:r>
              <a:rPr lang="ko-KR" altLang="en-US" dirty="0" smtClean="0"/>
              <a:t>중심부에 위치</a:t>
            </a:r>
            <a:endParaRPr lang="en-US" altLang="ko-KR" dirty="0" smtClean="0"/>
          </a:p>
          <a:p>
            <a:pPr lvl="1"/>
            <a:r>
              <a:rPr lang="ko-KR" altLang="en-US" dirty="0"/>
              <a:t>사각형의 각 모서리를 중심으로 원형의 밴드를 형성하여 주파수 </a:t>
            </a:r>
            <a:r>
              <a:rPr lang="ko-KR" altLang="en-US" dirty="0" smtClean="0"/>
              <a:t>영역 분포</a:t>
            </a:r>
            <a:endParaRPr lang="en-US" altLang="ko-KR" dirty="0" smtClean="0"/>
          </a:p>
          <a:p>
            <a:pPr lvl="2"/>
            <a:r>
              <a:rPr lang="ko-KR" altLang="en-US" dirty="0"/>
              <a:t>해당 주파수 </a:t>
            </a:r>
            <a:r>
              <a:rPr lang="ko-KR" altLang="en-US" dirty="0" smtClean="0"/>
              <a:t>영역 처리시 불편함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모양 변경 </a:t>
            </a:r>
            <a:r>
              <a:rPr lang="ko-KR" altLang="en-US" dirty="0" smtClean="0">
                <a:sym typeface="Wingdings" panose="05000000000000000000" pitchFamily="2" charset="2"/>
              </a:rPr>
              <a:t>필요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9712" y="2957567"/>
            <a:ext cx="5760640" cy="3744416"/>
            <a:chOff x="2267744" y="2924944"/>
            <a:chExt cx="5472608" cy="3456384"/>
          </a:xfrm>
        </p:grpSpPr>
        <p:pic>
          <p:nvPicPr>
            <p:cNvPr id="13313" name="_x215212640" descr="EMB00000cd4124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88" r="34557" b="16650"/>
            <a:stretch/>
          </p:blipFill>
          <p:spPr bwMode="auto">
            <a:xfrm>
              <a:off x="2267744" y="2924944"/>
              <a:ext cx="5439097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444208" y="4005064"/>
              <a:ext cx="1296144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6376323" y="4509120"/>
            <a:ext cx="1465745" cy="541006"/>
          </a:xfrm>
          <a:prstGeom prst="wedgeRoundRectCallout">
            <a:avLst>
              <a:gd name="adj1" fmla="val -110395"/>
              <a:gd name="adj2" fmla="val -598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실제 표시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되지않는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설명을 위해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8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9.2 </a:t>
            </a:r>
            <a:r>
              <a:rPr lang="ko-KR" altLang="en-US" smtClean="0"/>
              <a:t>이산 푸리에 변환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해결 방법 </a:t>
            </a:r>
            <a:r>
              <a:rPr lang="en-US" altLang="ko-KR" dirty="0" smtClean="0"/>
              <a:t>- </a:t>
            </a:r>
            <a:r>
              <a:rPr lang="ko-KR" altLang="en-US" dirty="0" err="1"/>
              <a:t>셔플링</a:t>
            </a:r>
            <a:r>
              <a:rPr lang="en-US" altLang="ko-KR" dirty="0"/>
              <a:t>(shuffling)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err="1" smtClean="0"/>
              <a:t>사분면과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사분면의</a:t>
            </a:r>
            <a:r>
              <a:rPr lang="ko-KR" altLang="en-US" dirty="0" smtClean="0"/>
              <a:t> 영상 맞교환</a:t>
            </a:r>
            <a:r>
              <a:rPr lang="en-US" altLang="ko-KR" dirty="0" smtClean="0"/>
              <a:t>, 2</a:t>
            </a:r>
            <a:r>
              <a:rPr lang="ko-KR" altLang="en-US" dirty="0" err="1" smtClean="0"/>
              <a:t>사분면과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사분면의</a:t>
            </a:r>
            <a:r>
              <a:rPr lang="ko-KR" altLang="en-US" dirty="0" smtClean="0"/>
              <a:t> 영상 맞교환</a:t>
            </a:r>
            <a:endParaRPr lang="en-US" altLang="ko-KR" dirty="0" smtClean="0"/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푸리에</a:t>
            </a:r>
            <a:r>
              <a:rPr lang="ko-KR" altLang="en-US" dirty="0" smtClean="0">
                <a:sym typeface="Wingdings" panose="05000000000000000000" pitchFamily="2" charset="2"/>
              </a:rPr>
              <a:t> 변환 주파수 스펙트럼의 주기가 </a:t>
            </a:r>
            <a:r>
              <a:rPr lang="en-US" altLang="ko-KR" dirty="0" smtClean="0">
                <a:sym typeface="Wingdings" panose="05000000000000000000" pitchFamily="2" charset="2"/>
              </a:rPr>
              <a:t>180</a:t>
            </a:r>
            <a:r>
              <a:rPr lang="ko-KR" altLang="en-US" dirty="0" smtClean="0">
                <a:sym typeface="Wingdings" panose="05000000000000000000" pitchFamily="2" charset="2"/>
              </a:rPr>
              <a:t>도이기 때문에 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중심이 최저주파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바깥쪽으로 갈수록 고주파 영역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원형의 밴드로 주파수 영역 쉽게 구분 가능</a:t>
            </a:r>
            <a:endParaRPr lang="ko-KR" altLang="en-US" dirty="0"/>
          </a:p>
        </p:txBody>
      </p:sp>
      <p:pic>
        <p:nvPicPr>
          <p:cNvPr id="4" name="_x215212640" descr="EMB00000cd412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8" b="16650"/>
          <a:stretch>
            <a:fillRect/>
          </a:stretch>
        </p:blipFill>
        <p:spPr bwMode="auto">
          <a:xfrm>
            <a:off x="35496" y="3356992"/>
            <a:ext cx="831111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2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셔플링</a:t>
            </a:r>
            <a:r>
              <a:rPr lang="ko-KR" altLang="en-US" dirty="0" smtClean="0"/>
              <a:t> 함수 구현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153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923928" y="2483371"/>
            <a:ext cx="3289126" cy="1593701"/>
            <a:chOff x="3923928" y="2483371"/>
            <a:chExt cx="3289126" cy="1593701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262147" y="2483371"/>
              <a:ext cx="1950907" cy="406466"/>
            </a:xfrm>
            <a:prstGeom prst="wedgeRoundRectCallout">
              <a:avLst>
                <a:gd name="adj1" fmla="val -105184"/>
                <a:gd name="adj2" fmla="val 21865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각 </a:t>
              </a:r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사분면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 관심영역 지정</a:t>
              </a:r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3923928" y="3068960"/>
              <a:ext cx="216024" cy="1008112"/>
            </a:xfrm>
            <a:prstGeom prst="rightBrac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5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9.4 FFT</a:t>
            </a:r>
            <a:r>
              <a:rPr lang="ko-KR" altLang="en-US" dirty="0"/>
              <a:t>를 이용한 주파수 영역 </a:t>
            </a:r>
            <a:r>
              <a:rPr lang="ko-KR" altLang="en-US" dirty="0" err="1"/>
              <a:t>필터링</a:t>
            </a:r>
            <a:endParaRPr lang="ko-KR" altLang="en-US" dirty="0"/>
          </a:p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DFT </a:t>
            </a:r>
            <a:r>
              <a:rPr lang="ko-KR" altLang="en-US" dirty="0" smtClean="0"/>
              <a:t>수행 방법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결과 전치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수행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다시 전치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pic>
        <p:nvPicPr>
          <p:cNvPr id="15361" name="_x215215360" descr="EMB00000cd412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6904"/>
            <a:ext cx="5256584" cy="44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0"/>
          <a:stretch/>
        </p:blipFill>
        <p:spPr bwMode="auto">
          <a:xfrm>
            <a:off x="612320" y="476672"/>
            <a:ext cx="6840000" cy="67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355976" y="3087436"/>
            <a:ext cx="1332495" cy="369515"/>
          </a:xfrm>
          <a:prstGeom prst="wedgeRoundRectCallout">
            <a:avLst>
              <a:gd name="adj1" fmla="val -89995"/>
              <a:gd name="adj2" fmla="val 647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복소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행렬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4533" y="4653136"/>
            <a:ext cx="1001123" cy="369515"/>
          </a:xfrm>
          <a:prstGeom prst="wedgeRoundRectCallout">
            <a:avLst>
              <a:gd name="adj1" fmla="val 116351"/>
              <a:gd name="adj2" fmla="val 1249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DFT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8304" y="764704"/>
            <a:ext cx="7272048" cy="5688632"/>
            <a:chOff x="468304" y="1268760"/>
            <a:chExt cx="6846350" cy="535047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268"/>
            <a:stretch/>
          </p:blipFill>
          <p:spPr bwMode="auto">
            <a:xfrm>
              <a:off x="468304" y="1268760"/>
              <a:ext cx="6840000" cy="54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74654" y="1740942"/>
              <a:ext cx="6840000" cy="4878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164161" y="3789040"/>
            <a:ext cx="2062261" cy="324000"/>
          </a:xfrm>
          <a:prstGeom prst="wedgeRoundRectCallout">
            <a:avLst>
              <a:gd name="adj1" fmla="val -89995"/>
              <a:gd name="adj2" fmla="val 647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DFT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를 위한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복소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행렬 전치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347232" y="4042778"/>
            <a:ext cx="864096" cy="1857736"/>
            <a:chOff x="5065354" y="4125583"/>
            <a:chExt cx="864096" cy="1857736"/>
          </a:xfrm>
        </p:grpSpPr>
        <p:sp>
          <p:nvSpPr>
            <p:cNvPr id="12" name="직사각형 11"/>
            <p:cNvSpPr/>
            <p:nvPr/>
          </p:nvSpPr>
          <p:spPr>
            <a:xfrm>
              <a:off x="5076056" y="4125583"/>
              <a:ext cx="785542" cy="226821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65354" y="5756498"/>
              <a:ext cx="864096" cy="226821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2" idx="3"/>
              <a:endCxn id="14" idx="3"/>
            </p:cNvCxnSpPr>
            <p:nvPr/>
          </p:nvCxnSpPr>
          <p:spPr>
            <a:xfrm>
              <a:off x="5861598" y="4238994"/>
              <a:ext cx="67852" cy="1630915"/>
            </a:xfrm>
            <a:prstGeom prst="bentConnector3">
              <a:avLst>
                <a:gd name="adj1" fmla="val 1644170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93535" y="2361384"/>
            <a:ext cx="4510513" cy="1374698"/>
            <a:chOff x="774432" y="1663627"/>
            <a:chExt cx="4510513" cy="1374698"/>
          </a:xfrm>
        </p:grpSpPr>
        <p:sp>
          <p:nvSpPr>
            <p:cNvPr id="24" name="직사각형 23"/>
            <p:cNvSpPr/>
            <p:nvPr/>
          </p:nvSpPr>
          <p:spPr>
            <a:xfrm>
              <a:off x="1422698" y="1663627"/>
              <a:ext cx="3862247" cy="1374698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사각형 설명선 24"/>
            <p:cNvSpPr/>
            <p:nvPr/>
          </p:nvSpPr>
          <p:spPr>
            <a:xfrm>
              <a:off x="774432" y="2165588"/>
              <a:ext cx="910113" cy="277623"/>
            </a:xfrm>
            <a:prstGeom prst="wedgeRoundRectCallout">
              <a:avLst>
                <a:gd name="adj1" fmla="val 19114"/>
                <a:gd name="adj2" fmla="val 11103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차원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DFT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93535" y="4293096"/>
            <a:ext cx="4510513" cy="1374698"/>
            <a:chOff x="774432" y="1663627"/>
            <a:chExt cx="4510513" cy="1374698"/>
          </a:xfrm>
        </p:grpSpPr>
        <p:sp>
          <p:nvSpPr>
            <p:cNvPr id="34" name="직사각형 33"/>
            <p:cNvSpPr/>
            <p:nvPr/>
          </p:nvSpPr>
          <p:spPr>
            <a:xfrm>
              <a:off x="1422698" y="1663627"/>
              <a:ext cx="3862247" cy="1374698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774432" y="2165588"/>
              <a:ext cx="910113" cy="277623"/>
            </a:xfrm>
            <a:prstGeom prst="wedgeRoundRectCallout">
              <a:avLst>
                <a:gd name="adj1" fmla="val 19114"/>
                <a:gd name="adj2" fmla="val 11103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차원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DFT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57176" y="692696"/>
            <a:ext cx="6867152" cy="6192688"/>
            <a:chOff x="566118" y="548680"/>
            <a:chExt cx="6867152" cy="619268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566118" y="548680"/>
              <a:ext cx="6840000" cy="487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70" y="5442329"/>
              <a:ext cx="6840000" cy="1299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211960" y="2702056"/>
            <a:ext cx="827375" cy="277623"/>
          </a:xfrm>
          <a:prstGeom prst="wedgeRoundRectCallout">
            <a:avLst>
              <a:gd name="adj1" fmla="val -102533"/>
              <a:gd name="adj2" fmla="val 955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푸리어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정변환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15118" y="3717032"/>
            <a:ext cx="827375" cy="277623"/>
          </a:xfrm>
          <a:prstGeom prst="wedgeRoundRectCallout">
            <a:avLst>
              <a:gd name="adj1" fmla="val -102533"/>
              <a:gd name="adj2" fmla="val 955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푸리어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8241" y="2935353"/>
            <a:ext cx="827375" cy="277623"/>
          </a:xfrm>
          <a:prstGeom prst="wedgeRoundRectCallout">
            <a:avLst>
              <a:gd name="adj1" fmla="val 106224"/>
              <a:gd name="adj2" fmla="val 141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로그 정규화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pic>
        <p:nvPicPr>
          <p:cNvPr id="20484" name="_x355435600" descr="EMB00000cd412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01" y="3936276"/>
            <a:ext cx="2268000" cy="2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_x355436160" descr="EMB00000cd412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01" y="1124744"/>
            <a:ext cx="2268000" cy="2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_x355436480" descr="EMB00000cd412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08" y="3907056"/>
            <a:ext cx="2268000" cy="2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1" name="_x355436880" descr="EMB00000cd412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08" y="1111444"/>
            <a:ext cx="2268000" cy="240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7315293" y="1574380"/>
            <a:ext cx="1001123" cy="324000"/>
          </a:xfrm>
          <a:prstGeom prst="wedgeRoundRectCallout">
            <a:avLst>
              <a:gd name="adj1" fmla="val -101373"/>
              <a:gd name="adj2" fmla="val 1645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로그 적용 정규화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315293" y="4185120"/>
            <a:ext cx="1001123" cy="324000"/>
          </a:xfrm>
          <a:prstGeom prst="wedgeRoundRectCallout">
            <a:avLst>
              <a:gd name="adj1" fmla="val -81710"/>
              <a:gd name="adj2" fmla="val 1763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</a:rPr>
              <a:t>셔플링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수행 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9064" y="3513708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원본 영상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2218050" y="637203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푸리에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역변환</a:t>
            </a:r>
            <a:r>
              <a:rPr lang="ko-KR" altLang="en-US" sz="1600" dirty="0" smtClean="0"/>
              <a:t> 후 </a:t>
            </a:r>
            <a:r>
              <a:rPr lang="ko-KR" altLang="en-US" sz="1600" dirty="0" err="1" smtClean="0"/>
              <a:t>실수부</a:t>
            </a:r>
            <a:r>
              <a:rPr lang="ko-KR" altLang="en-US" sz="1600" dirty="0" smtClean="0"/>
              <a:t> 영상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27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372572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 신호의 한 원소에 곱해지는 기저 함수의 원소들을 원소 길이만큼 반복적으로 곱해짐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때문에 신호가 커질수록 계산 속도는 기하급수적으로 증가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삼각함수의 주기성 이용해 작은 단위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반복적 수행하고 합해져서 효율성 높이는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수식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짝수부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홀수부</a:t>
            </a:r>
            <a:r>
              <a:rPr lang="ko-KR" altLang="en-US" dirty="0" smtClean="0"/>
              <a:t> </a:t>
            </a:r>
            <a:r>
              <a:rPr lang="ko-KR" altLang="en-US" dirty="0" smtClean="0"/>
              <a:t>분리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짝수부</a:t>
            </a:r>
            <a:r>
              <a:rPr lang="ko-KR" altLang="en-US" dirty="0" smtClean="0"/>
              <a:t> 변환 수식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홀수부</a:t>
            </a:r>
            <a:r>
              <a:rPr lang="ko-KR" altLang="en-US" dirty="0" smtClean="0"/>
              <a:t> 변환 수식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수식의 정리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9509"/>
          <a:stretch/>
        </p:blipFill>
        <p:spPr bwMode="auto">
          <a:xfrm>
            <a:off x="1397000" y="1617092"/>
            <a:ext cx="6126272" cy="1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72" y="3284984"/>
            <a:ext cx="3230880" cy="128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944" y="4725144"/>
            <a:ext cx="3444240" cy="7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9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894757"/>
            <a:ext cx="55435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9.3 </a:t>
            </a:r>
            <a:r>
              <a:rPr lang="ko-KR" altLang="en-US" smtClean="0"/>
              <a:t>고속 푸리에 변환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공통 지수부분에서 한 주기</a:t>
                </a:r>
                <a:r>
                  <a:rPr lang="en-US" altLang="ko-KR" dirty="0"/>
                  <a:t>(L)</a:t>
                </a:r>
                <a:r>
                  <a:rPr lang="ko-KR" altLang="en-US" dirty="0"/>
                  <a:t>를 더한 </a:t>
                </a:r>
                <a:r>
                  <a:rPr lang="ko-KR" altLang="en-US" dirty="0" smtClean="0"/>
                  <a:t>수식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3"/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/>
                      <m:t>한</m:t>
                    </m:r>
                    <m:r>
                      <a:rPr lang="en-US" altLang="ko-KR"/>
                      <m:t> </m:t>
                    </m:r>
                    <m:r>
                      <a:rPr lang="ko-KR" altLang="en-US"/>
                      <m:t>쌍의</m:t>
                    </m:r>
                    <m:r>
                      <a:rPr lang="en-US" altLang="ko-KR" smtClean="0"/>
                      <m:t> </m:t>
                    </m:r>
                    <m:r>
                      <a:rPr lang="en-US" altLang="ko-KR"/>
                      <m:t>𝐺</m:t>
                    </m:r>
                    <m:r>
                      <a:rPr lang="en-US" altLang="ko-KR"/>
                      <m:t>(</m:t>
                    </m:r>
                    <m:r>
                      <a:rPr lang="en-US" altLang="ko-KR" smtClean="0"/>
                      <m:t>𝑘</m:t>
                    </m:r>
                    <m:r>
                      <a:rPr lang="en-US" altLang="ko-KR"/>
                      <m:t>) </m:t>
                    </m:r>
                  </m:oMath>
                </a14:m>
                <a:r>
                  <a:rPr lang="ko-KR" altLang="en-US" dirty="0" smtClean="0"/>
                  <a:t>으로 </a:t>
                </a:r>
                <a14:m>
                  <m:oMath xmlns:m="http://schemas.openxmlformats.org/officeDocument/2006/math">
                    <m:r>
                      <a:rPr lang="en-US" altLang="ko-KR"/>
                      <m:t>𝐺</m:t>
                    </m:r>
                    <m:r>
                      <a:rPr lang="en-US" altLang="ko-KR"/>
                      <m:t>(</m:t>
                    </m:r>
                    <m:r>
                      <a:rPr lang="en-US" altLang="ko-KR"/>
                      <m:t>𝑘</m:t>
                    </m:r>
                    <m:r>
                      <a:rPr lang="en-US" altLang="ko-KR"/>
                      <m:t>+</m:t>
                    </m:r>
                    <m:r>
                      <a:rPr lang="en-US" altLang="ko-KR"/>
                      <m:t>𝐿</m:t>
                    </m:r>
                    <m:r>
                      <a:rPr lang="en-US" altLang="ko-KR"/>
                      <m:t>)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smtClean="0"/>
                  <a:t>값 계산 가능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속도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향상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27" t="-1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2"/>
          <a:stretch/>
        </p:blipFill>
        <p:spPr bwMode="auto">
          <a:xfrm>
            <a:off x="3491880" y="2276872"/>
            <a:ext cx="5222081" cy="53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b="48039"/>
          <a:stretch/>
        </p:blipFill>
        <p:spPr bwMode="auto">
          <a:xfrm>
            <a:off x="755576" y="1484784"/>
            <a:ext cx="5709766" cy="58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56148"/>
          <a:stretch/>
        </p:blipFill>
        <p:spPr bwMode="auto">
          <a:xfrm>
            <a:off x="755576" y="3140968"/>
            <a:ext cx="5709766" cy="49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3583412" y="3068960"/>
            <a:ext cx="1708668" cy="1335689"/>
            <a:chOff x="3643646" y="2804283"/>
            <a:chExt cx="1708668" cy="1335689"/>
          </a:xfrm>
        </p:grpSpPr>
        <p:sp>
          <p:nvSpPr>
            <p:cNvPr id="29" name="직사각형 28"/>
            <p:cNvSpPr/>
            <p:nvPr/>
          </p:nvSpPr>
          <p:spPr>
            <a:xfrm>
              <a:off x="4223611" y="2804283"/>
              <a:ext cx="1128703" cy="399585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643646" y="3691594"/>
              <a:ext cx="1084661" cy="448378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꺾인 연결선 30"/>
            <p:cNvCxnSpPr>
              <a:stCxn id="29" idx="2"/>
              <a:endCxn id="30" idx="0"/>
            </p:cNvCxnSpPr>
            <p:nvPr/>
          </p:nvCxnSpPr>
          <p:spPr>
            <a:xfrm rot="5400000">
              <a:off x="4243107" y="3146738"/>
              <a:ext cx="487726" cy="6019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24611"/>
          <a:stretch/>
        </p:blipFill>
        <p:spPr bwMode="auto">
          <a:xfrm>
            <a:off x="755576" y="4869160"/>
            <a:ext cx="4315069" cy="58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4126278" y="3972168"/>
            <a:ext cx="4697765" cy="1308685"/>
            <a:chOff x="1446503" y="2309704"/>
            <a:chExt cx="5684298" cy="1308685"/>
          </a:xfrm>
        </p:grpSpPr>
        <p:sp>
          <p:nvSpPr>
            <p:cNvPr id="39" name="직사각형 38"/>
            <p:cNvSpPr/>
            <p:nvPr/>
          </p:nvSpPr>
          <p:spPr>
            <a:xfrm>
              <a:off x="5906664" y="2309704"/>
              <a:ext cx="1224137" cy="439544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446503" y="3206696"/>
              <a:ext cx="972208" cy="411693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꺾인 연결선 40"/>
            <p:cNvCxnSpPr>
              <a:stCxn id="39" idx="2"/>
              <a:endCxn id="40" idx="0"/>
            </p:cNvCxnSpPr>
            <p:nvPr/>
          </p:nvCxnSpPr>
          <p:spPr>
            <a:xfrm rot="5400000">
              <a:off x="3996947" y="684910"/>
              <a:ext cx="457448" cy="45861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짝수원소 홀수 원소 분리 및 계산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355429544" descr="EMB00000cd412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606015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2627784" y="5445224"/>
            <a:ext cx="1773553" cy="541010"/>
          </a:xfrm>
          <a:prstGeom prst="wedgeRoundRectCallout">
            <a:avLst>
              <a:gd name="adj1" fmla="val 51969"/>
              <a:gd name="adj2" fmla="val -1821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G[0]~G[3]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이용해서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G[4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]~G[7]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계산 가능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355976" y="3429000"/>
            <a:ext cx="4700603" cy="2016224"/>
            <a:chOff x="4355976" y="3429000"/>
            <a:chExt cx="4700603" cy="201622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1" t="24611"/>
            <a:stretch/>
          </p:blipFill>
          <p:spPr bwMode="auto">
            <a:xfrm>
              <a:off x="5940152" y="5025147"/>
              <a:ext cx="3116427" cy="420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4355976" y="3429000"/>
              <a:ext cx="2624047" cy="1379477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꺾인 연결선 18"/>
            <p:cNvCxnSpPr>
              <a:stCxn id="18" idx="3"/>
              <a:endCxn id="10" idx="0"/>
            </p:cNvCxnSpPr>
            <p:nvPr/>
          </p:nvCxnSpPr>
          <p:spPr>
            <a:xfrm>
              <a:off x="6980023" y="4118739"/>
              <a:ext cx="518343" cy="906408"/>
            </a:xfrm>
            <a:prstGeom prst="bentConnector2">
              <a:avLst/>
            </a:prstGeom>
            <a:ln>
              <a:solidFill>
                <a:schemeClr val="accent4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371484" y="1143000"/>
            <a:ext cx="4520996" cy="2078267"/>
            <a:chOff x="4371484" y="1143000"/>
            <a:chExt cx="4520996" cy="2078267"/>
          </a:xfrm>
        </p:grpSpPr>
        <p:sp>
          <p:nvSpPr>
            <p:cNvPr id="14" name="직사각형 13"/>
            <p:cNvSpPr/>
            <p:nvPr/>
          </p:nvSpPr>
          <p:spPr>
            <a:xfrm>
              <a:off x="4371484" y="1841790"/>
              <a:ext cx="2624047" cy="1379477"/>
            </a:xfrm>
            <a:prstGeom prst="rect">
              <a:avLst/>
            </a:prstGeom>
            <a:noFill/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3"/>
              <a:endCxn id="22" idx="2"/>
            </p:cNvCxnSpPr>
            <p:nvPr/>
          </p:nvCxnSpPr>
          <p:spPr>
            <a:xfrm flipV="1">
              <a:off x="6995531" y="1556792"/>
              <a:ext cx="497727" cy="974737"/>
            </a:xfrm>
            <a:prstGeom prst="bentConnector2">
              <a:avLst/>
            </a:prstGeom>
            <a:ln>
              <a:solidFill>
                <a:schemeClr val="accent4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53"/>
            <a:stretch/>
          </p:blipFill>
          <p:spPr bwMode="auto">
            <a:xfrm>
              <a:off x="6094035" y="1143000"/>
              <a:ext cx="2798445" cy="413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8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연속적 신호 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원소로 분리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355427544" descr="EMB00000cd412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799"/>
            <a:ext cx="6408712" cy="32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987824" y="5445224"/>
            <a:ext cx="2360599" cy="541010"/>
          </a:xfrm>
          <a:prstGeom prst="wedgeRoundRectCallout">
            <a:avLst>
              <a:gd name="adj1" fmla="val -56097"/>
              <a:gd name="adj2" fmla="val -1614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스크램블 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짝수부와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홀수부로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 계속적으로 분리하여 최종적으로 두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원소만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갖게끔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신호 재배열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520" y="1844824"/>
                <a:ext cx="553998" cy="3093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:endParaRPr lang="en-US" altLang="ko-KR" sz="1200" i="1" dirty="0" smtClean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  <a:p>
                <a:pPr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altLang="ko-KR" sz="1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44824"/>
                <a:ext cx="553998" cy="30931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사각형 설명선 10"/>
          <p:cNvSpPr/>
          <p:nvPr/>
        </p:nvSpPr>
        <p:spPr>
          <a:xfrm>
            <a:off x="251520" y="5541348"/>
            <a:ext cx="621619" cy="335924"/>
          </a:xfrm>
          <a:prstGeom prst="wedgeRoundRectCallout">
            <a:avLst>
              <a:gd name="adj1" fmla="val 13629"/>
              <a:gd name="adj2" fmla="val -273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원 신호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55576" y="3134226"/>
            <a:ext cx="723276" cy="1014854"/>
            <a:chOff x="1043608" y="3009374"/>
            <a:chExt cx="723276" cy="1014854"/>
          </a:xfrm>
        </p:grpSpPr>
        <p:sp>
          <p:nvSpPr>
            <p:cNvPr id="5" name="오른쪽 화살표 4"/>
            <p:cNvSpPr/>
            <p:nvPr/>
          </p:nvSpPr>
          <p:spPr>
            <a:xfrm>
              <a:off x="1283970" y="3009374"/>
              <a:ext cx="191686" cy="479213"/>
            </a:xfrm>
            <a:prstGeom prst="rightArrow">
              <a:avLst/>
            </a:prstGeom>
            <a:ln w="635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3608" y="3501008"/>
              <a:ext cx="7232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홀수</a:t>
              </a:r>
              <a:r>
                <a:rPr lang="en-US" altLang="ko-KR" sz="1400" dirty="0" smtClean="0">
                  <a:solidFill>
                    <a:schemeClr val="accent1">
                      <a:lumMod val="75000"/>
                    </a:schemeClr>
                  </a:solidFill>
                </a:rPr>
                <a:t>/</a:t>
              </a:r>
              <a:r>
                <a:rPr lang="ko-KR" altLang="en-US" sz="1400" dirty="0" err="1" smtClean="0">
                  <a:solidFill>
                    <a:schemeClr val="accent1">
                      <a:lumMod val="75000"/>
                    </a:schemeClr>
                  </a:solidFill>
                </a:rPr>
                <a:t>짝수부</a:t>
              </a:r>
              <a:endParaRPr lang="en-US" altLang="ko-KR" sz="14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accent1">
                      <a:lumMod val="75000"/>
                    </a:schemeClr>
                  </a:solidFill>
                </a:rPr>
                <a:t>분리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91574" y="36534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분리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원본 신호 스크램블 구현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1484784"/>
            <a:ext cx="6768752" cy="5234979"/>
            <a:chOff x="323528" y="404664"/>
            <a:chExt cx="8136904" cy="6316067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04664"/>
              <a:ext cx="8086725" cy="415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07" y="4558556"/>
              <a:ext cx="8124825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28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9.3 </a:t>
            </a:r>
            <a:r>
              <a:rPr lang="ko-KR" altLang="en-US" smtClean="0"/>
              <a:t>고속 푸리에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버터플라이</a:t>
            </a:r>
            <a:r>
              <a:rPr lang="en-US" altLang="ko-KR" dirty="0" smtClean="0"/>
              <a:t>(butterfly)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스크램블 결과 원소에서 이웃한 두 원소에 대해서 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수행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변환의 기저함수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원본 </a:t>
            </a:r>
            <a:r>
              <a:rPr lang="ko-KR" altLang="en-US" dirty="0"/>
              <a:t>신호를 연속적으로 </a:t>
            </a:r>
            <a:r>
              <a:rPr lang="ko-KR" altLang="en-US" dirty="0" err="1"/>
              <a:t>짝수부와</a:t>
            </a:r>
            <a:r>
              <a:rPr lang="ko-KR" altLang="en-US" dirty="0"/>
              <a:t> </a:t>
            </a:r>
            <a:r>
              <a:rPr lang="ko-KR" altLang="en-US" dirty="0" err="1"/>
              <a:t>홀수부로</a:t>
            </a:r>
            <a:r>
              <a:rPr lang="ko-KR" altLang="en-US" dirty="0"/>
              <a:t> </a:t>
            </a:r>
            <a:r>
              <a:rPr lang="ko-KR" altLang="en-US" dirty="0" smtClean="0"/>
              <a:t>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원본 신호의 </a:t>
            </a:r>
            <a:r>
              <a:rPr lang="ko-KR" altLang="en-US" dirty="0"/>
              <a:t>원소개수는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ko-KR" altLang="en-US" dirty="0" smtClean="0"/>
              <a:t>자승</a:t>
            </a:r>
            <a:endParaRPr lang="ko-KR" altLang="en-US" dirty="0"/>
          </a:p>
        </p:txBody>
      </p:sp>
      <p:pic>
        <p:nvPicPr>
          <p:cNvPr id="26625" name="_x355428664" descr="EMB00000cd41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62" y="2708920"/>
            <a:ext cx="6394958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영삽입</a:t>
            </a:r>
            <a:r>
              <a:rPr lang="en-US" altLang="ko-KR" dirty="0"/>
              <a:t>(zero-padding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푸리에</a:t>
            </a:r>
            <a:r>
              <a:rPr lang="ko-KR" altLang="en-US" dirty="0" smtClean="0"/>
              <a:t> 변환할 영상의 </a:t>
            </a:r>
            <a:r>
              <a:rPr lang="ko-KR" altLang="en-US" dirty="0"/>
              <a:t>크기가 반드시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ko-KR" altLang="en-US" dirty="0" smtClean="0"/>
              <a:t>자승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 </a:t>
            </a:r>
            <a:r>
              <a:rPr lang="ko-KR" altLang="en-US" dirty="0"/>
              <a:t>영상의 가로와 세로 크기를 </a:t>
            </a:r>
            <a:r>
              <a:rPr lang="en-US" altLang="ko-KR" dirty="0"/>
              <a:t>2</a:t>
            </a:r>
            <a:r>
              <a:rPr lang="ko-KR" altLang="en-US" dirty="0" smtClean="0"/>
              <a:t>의 자승이 되도록 넓히는 방법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5602" name="_x355429704" descr="EMB00000cd412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1975009" cy="2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355428024" descr="EMB00000cd412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06745"/>
            <a:ext cx="2771299" cy="28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475656" y="2819338"/>
            <a:ext cx="1975009" cy="376839"/>
            <a:chOff x="1475656" y="2819338"/>
            <a:chExt cx="1975009" cy="376839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75656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450665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475656" y="3088165"/>
              <a:ext cx="19750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88240" y="2819338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300</a:t>
              </a:r>
              <a:endParaRPr lang="ko-KR" altLang="en-US" sz="12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81167" y="2780928"/>
            <a:ext cx="2695089" cy="376839"/>
            <a:chOff x="1475656" y="2819338"/>
            <a:chExt cx="2695089" cy="37683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75656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170745" y="2980153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75656" y="3088165"/>
              <a:ext cx="26950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23089" y="2819338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512=2</a:t>
              </a:r>
              <a:r>
                <a:rPr lang="en-US" altLang="ko-KR" sz="1200" baseline="30000" dirty="0" smtClean="0"/>
                <a:t>8</a:t>
              </a:r>
              <a:endParaRPr lang="ko-KR" altLang="en-US" sz="1200" baseline="30000" dirty="0"/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7092280" y="3429000"/>
            <a:ext cx="1465746" cy="447115"/>
          </a:xfrm>
          <a:prstGeom prst="wedgeRoundRectCallout">
            <a:avLst>
              <a:gd name="adj1" fmla="val -91246"/>
              <a:gd name="adj2" fmla="val 2099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빈공간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검은색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(0)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으로 채움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7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영삽입</a:t>
            </a:r>
            <a:r>
              <a:rPr lang="ko-KR" altLang="en-US" dirty="0" smtClean="0"/>
              <a:t> 함수 구현</a:t>
            </a:r>
            <a:endParaRPr lang="ko-KR" altLang="en-US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533525"/>
            <a:ext cx="81248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5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95536" y="620688"/>
            <a:ext cx="7776864" cy="5976658"/>
            <a:chOff x="394830" y="548686"/>
            <a:chExt cx="7200706" cy="5616618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2" b="18724"/>
            <a:stretch/>
          </p:blipFill>
          <p:spPr bwMode="auto">
            <a:xfrm>
              <a:off x="395536" y="2158752"/>
              <a:ext cx="7200000" cy="4006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1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9303"/>
            <a:stretch/>
          </p:blipFill>
          <p:spPr bwMode="auto">
            <a:xfrm>
              <a:off x="395536" y="548686"/>
              <a:ext cx="7200000" cy="1576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7" b="73197"/>
            <a:stretch/>
          </p:blipFill>
          <p:spPr bwMode="auto">
            <a:xfrm>
              <a:off x="394830" y="2106563"/>
              <a:ext cx="72000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2" b="66848"/>
            <a:stretch/>
          </p:blipFill>
          <p:spPr bwMode="auto">
            <a:xfrm>
              <a:off x="395536" y="2350021"/>
              <a:ext cx="7200000" cy="3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03848" y="1475308"/>
            <a:ext cx="1101236" cy="369516"/>
          </a:xfrm>
          <a:prstGeom prst="wedgeRoundRectCallout">
            <a:avLst>
              <a:gd name="adj1" fmla="val -167360"/>
              <a:gd name="adj2" fmla="val 1222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로그 적용 정규화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220072" y="2691567"/>
            <a:ext cx="1001124" cy="305385"/>
          </a:xfrm>
          <a:prstGeom prst="wedgeRoundRectCallout">
            <a:avLst>
              <a:gd name="adj1" fmla="val -188291"/>
              <a:gd name="adj2" fmla="val -430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신호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짝홀수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분리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638416" y="2043495"/>
            <a:ext cx="1465746" cy="305385"/>
          </a:xfrm>
          <a:prstGeom prst="wedgeRoundRectCallout">
            <a:avLst>
              <a:gd name="adj1" fmla="val -103072"/>
              <a:gd name="adj2" fmla="val 879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주파수 스펙트럼 재배치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77511" y="5013176"/>
            <a:ext cx="910113" cy="277623"/>
          </a:xfrm>
          <a:prstGeom prst="wedgeRoundRectCallout">
            <a:avLst>
              <a:gd name="adj1" fmla="val 134236"/>
              <a:gd name="adj2" fmla="val 2105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</a:rPr>
              <a:t>실수부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기저함수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77511" y="5383625"/>
            <a:ext cx="910113" cy="277623"/>
          </a:xfrm>
          <a:prstGeom prst="wedgeRoundRectCallout">
            <a:avLst>
              <a:gd name="adj1" fmla="val 120631"/>
              <a:gd name="adj2" fmla="val 1727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허수부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기저함수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934884" y="6038947"/>
            <a:ext cx="565108" cy="277623"/>
          </a:xfrm>
          <a:prstGeom prst="wedgeRoundRectCallout">
            <a:avLst>
              <a:gd name="adj1" fmla="val -189647"/>
              <a:gd name="adj2" fmla="val 286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실수부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3920228" y="6449864"/>
            <a:ext cx="565108" cy="277623"/>
          </a:xfrm>
          <a:prstGeom prst="wedgeRoundRectCallout">
            <a:avLst>
              <a:gd name="adj1" fmla="val -193826"/>
              <a:gd name="adj2" fmla="val -336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허수부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076056" y="3212976"/>
            <a:ext cx="1001124" cy="305385"/>
          </a:xfrm>
          <a:prstGeom prst="wedgeRoundRectCallout">
            <a:avLst>
              <a:gd name="adj1" fmla="val -181314"/>
              <a:gd name="adj2" fmla="val -991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영삽입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68344" y="836712"/>
            <a:ext cx="7560040" cy="5544616"/>
            <a:chOff x="145604" y="1853462"/>
            <a:chExt cx="8201025" cy="6754756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39" b="376"/>
            <a:stretch/>
          </p:blipFill>
          <p:spPr bwMode="auto">
            <a:xfrm>
              <a:off x="179512" y="1853462"/>
              <a:ext cx="8153400" cy="163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926"/>
            <a:stretch/>
          </p:blipFill>
          <p:spPr bwMode="auto">
            <a:xfrm>
              <a:off x="145604" y="3465562"/>
              <a:ext cx="8201025" cy="5142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95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b="8244"/>
          <a:stretch/>
        </p:blipFill>
        <p:spPr bwMode="auto">
          <a:xfrm>
            <a:off x="541037" y="764704"/>
            <a:ext cx="7487347" cy="502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09559" y="1616002"/>
            <a:ext cx="4592431" cy="1374698"/>
            <a:chOff x="709559" y="1644577"/>
            <a:chExt cx="4592431" cy="1374698"/>
          </a:xfrm>
        </p:grpSpPr>
        <p:sp>
          <p:nvSpPr>
            <p:cNvPr id="4" name="직사각형 3"/>
            <p:cNvSpPr/>
            <p:nvPr/>
          </p:nvSpPr>
          <p:spPr>
            <a:xfrm>
              <a:off x="1362112" y="1644577"/>
              <a:ext cx="3939878" cy="1374698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709559" y="2071257"/>
              <a:ext cx="910113" cy="277623"/>
            </a:xfrm>
            <a:prstGeom prst="wedgeRoundRectCallout">
              <a:avLst>
                <a:gd name="adj1" fmla="val 19114"/>
                <a:gd name="adj2" fmla="val 11103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차원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FFT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99649" y="3566470"/>
            <a:ext cx="4592431" cy="1374698"/>
            <a:chOff x="709559" y="1644577"/>
            <a:chExt cx="4592431" cy="1374698"/>
          </a:xfrm>
        </p:grpSpPr>
        <p:sp>
          <p:nvSpPr>
            <p:cNvPr id="12" name="직사각형 11"/>
            <p:cNvSpPr/>
            <p:nvPr/>
          </p:nvSpPr>
          <p:spPr>
            <a:xfrm>
              <a:off x="1362112" y="1644577"/>
              <a:ext cx="3939878" cy="1374698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709559" y="2071257"/>
              <a:ext cx="910113" cy="277623"/>
            </a:xfrm>
            <a:prstGeom prst="wedgeRoundRectCallout">
              <a:avLst>
                <a:gd name="adj1" fmla="val 19114"/>
                <a:gd name="adj2" fmla="val 11103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차원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FFT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모서리가 둥근 사각형 설명선 16"/>
          <p:cNvSpPr/>
          <p:nvPr/>
        </p:nvSpPr>
        <p:spPr>
          <a:xfrm>
            <a:off x="5364088" y="3248137"/>
            <a:ext cx="827375" cy="305385"/>
          </a:xfrm>
          <a:prstGeom prst="wedgeRoundRectCallout">
            <a:avLst>
              <a:gd name="adj1" fmla="val -364306"/>
              <a:gd name="adj2" fmla="val -24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전치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912007" y="1148860"/>
            <a:ext cx="1612321" cy="335924"/>
          </a:xfrm>
          <a:prstGeom prst="wedgeRoundRectCallout">
            <a:avLst>
              <a:gd name="adj1" fmla="val -116686"/>
              <a:gd name="adj2" fmla="val 2005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행씩 가져와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FFT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692696"/>
            <a:ext cx="7704856" cy="5040560"/>
            <a:chOff x="751681" y="-800422"/>
            <a:chExt cx="6855974" cy="4311270"/>
          </a:xfrm>
        </p:grpSpPr>
        <p:pic>
          <p:nvPicPr>
            <p:cNvPr id="2764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290"/>
            <a:stretch/>
          </p:blipFill>
          <p:spPr bwMode="auto">
            <a:xfrm>
              <a:off x="767655" y="-57150"/>
              <a:ext cx="6840000" cy="3567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71" b="124"/>
            <a:stretch/>
          </p:blipFill>
          <p:spPr bwMode="auto">
            <a:xfrm>
              <a:off x="751681" y="-800422"/>
              <a:ext cx="6840000" cy="81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788024" y="5757372"/>
            <a:ext cx="752159" cy="335924"/>
          </a:xfrm>
          <a:prstGeom prst="wedgeRoundRectCallout">
            <a:avLst>
              <a:gd name="adj1" fmla="val -111960"/>
              <a:gd name="adj2" fmla="val -1737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셔플링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7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9" b="289"/>
          <a:stretch/>
        </p:blipFill>
        <p:spPr bwMode="auto">
          <a:xfrm>
            <a:off x="468149" y="1196752"/>
            <a:ext cx="792027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738369" y="1870404"/>
            <a:ext cx="2145999" cy="406468"/>
          </a:xfrm>
          <a:prstGeom prst="wedgeRoundRectCallout">
            <a:avLst>
              <a:gd name="adj1" fmla="val -77993"/>
              <a:gd name="adj2" fmla="val 116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형 스케일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영상 표시 위해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9.1 </a:t>
            </a:r>
            <a:r>
              <a:rPr lang="ko-KR" altLang="en-US" smtClean="0"/>
              <a:t>공간 주파수의 이해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헤르츠</a:t>
            </a:r>
            <a:r>
              <a:rPr lang="en-US" altLang="ko-KR" dirty="0" smtClean="0"/>
              <a:t>(Hz)</a:t>
            </a:r>
          </a:p>
          <a:p>
            <a:pPr lvl="1"/>
            <a:r>
              <a:rPr lang="ko-KR" altLang="en-US" dirty="0" smtClean="0"/>
              <a:t>주파수를 표현하는 단위 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초 동안에 진동하는 횟수</a:t>
            </a:r>
            <a:endParaRPr lang="en-US" altLang="ko-KR" dirty="0" smtClean="0"/>
          </a:p>
          <a:p>
            <a:pPr lvl="1"/>
            <a:r>
              <a:rPr lang="ko-KR" altLang="en-US" dirty="0"/>
              <a:t>전파라는 신호에 국한된 표현</a:t>
            </a:r>
          </a:p>
        </p:txBody>
      </p:sp>
      <p:pic>
        <p:nvPicPr>
          <p:cNvPr id="1028" name="_x48290288" descr="EMB00000cd412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5983410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2775" name="_x355430504" descr="EMB00000cd412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68722"/>
            <a:ext cx="1795463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_x355427944" descr="EMB00000cd412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71" y="1052736"/>
            <a:ext cx="2519363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_x215216080" descr="EMB00000cd412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36114"/>
            <a:ext cx="2519363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_x215213840" descr="EMB00000cd412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49" y="3854817"/>
            <a:ext cx="2519363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4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9.4.1 </a:t>
            </a:r>
            <a:r>
              <a:rPr lang="ko-KR" altLang="en-US" dirty="0"/>
              <a:t>주파수 영역 </a:t>
            </a:r>
            <a:r>
              <a:rPr lang="ko-KR" altLang="en-US" dirty="0" err="1"/>
              <a:t>필터링의</a:t>
            </a:r>
            <a:r>
              <a:rPr lang="ko-KR" altLang="en-US" dirty="0"/>
              <a:t> 과정 </a:t>
            </a:r>
            <a:r>
              <a:rPr lang="en-US" altLang="ko-KR" dirty="0"/>
              <a:t>516</a:t>
            </a:r>
          </a:p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r>
              <a:rPr lang="en-US" altLang="ko-KR" dirty="0"/>
              <a:t>517</a:t>
            </a:r>
          </a:p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r>
              <a:rPr lang="en-US" altLang="ko-KR" dirty="0"/>
              <a:t>522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 FFT</a:t>
            </a:r>
            <a:r>
              <a:rPr lang="ko-KR" altLang="en-US" dirty="0"/>
              <a:t>를 이용한 주파수 영역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2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영상의 주파수 영역 변환</a:t>
            </a:r>
            <a:endParaRPr lang="en-US" altLang="ko-KR" dirty="0" smtClean="0"/>
          </a:p>
          <a:p>
            <a:pPr lvl="1"/>
            <a:r>
              <a:rPr lang="ko-KR" altLang="en-US" dirty="0"/>
              <a:t>저주파 영역과 </a:t>
            </a:r>
            <a:r>
              <a:rPr lang="ko-KR" altLang="en-US" dirty="0" smtClean="0"/>
              <a:t>고주파 영역 분리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특정 주파수 영역 강화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약화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제거 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주파수 영역 </a:t>
            </a:r>
            <a:r>
              <a:rPr lang="ko-KR" altLang="en-US" dirty="0" err="1" smtClean="0">
                <a:sym typeface="Wingdings" panose="05000000000000000000" pitchFamily="2" charset="2"/>
              </a:rPr>
              <a:t>필터링</a:t>
            </a:r>
            <a:r>
              <a:rPr lang="ko-KR" altLang="en-US" dirty="0" smtClean="0">
                <a:sym typeface="Wingdings" panose="05000000000000000000" pitchFamily="2" charset="2"/>
              </a:rPr>
              <a:t> 과정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9.4.1 </a:t>
            </a:r>
            <a:r>
              <a:rPr lang="ko-KR" altLang="en-US" dirty="0"/>
              <a:t>주파수 영역 </a:t>
            </a:r>
            <a:r>
              <a:rPr lang="ko-KR" altLang="en-US" dirty="0" err="1"/>
              <a:t>필터링의</a:t>
            </a:r>
            <a:r>
              <a:rPr lang="ko-KR" altLang="en-US" dirty="0"/>
              <a:t> 과정</a:t>
            </a:r>
          </a:p>
        </p:txBody>
      </p:sp>
      <p:pic>
        <p:nvPicPr>
          <p:cNvPr id="35841" name="_x355430184" descr="EMB00000cd412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264696" cy="42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저주파 통과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DFT </a:t>
            </a:r>
            <a:r>
              <a:rPr lang="ko-KR" altLang="en-US" dirty="0"/>
              <a:t>변환 영역에서 저주파 영역의 계수들은 </a:t>
            </a:r>
            <a:r>
              <a:rPr lang="ko-KR" altLang="en-US" dirty="0" smtClean="0"/>
              <a:t>통과</a:t>
            </a:r>
            <a:r>
              <a:rPr lang="en-US" altLang="ko-KR" dirty="0" smtClean="0"/>
              <a:t>, </a:t>
            </a:r>
            <a:r>
              <a:rPr lang="ko-KR" altLang="en-US" dirty="0"/>
              <a:t>고주파 영역의 </a:t>
            </a:r>
            <a:r>
              <a:rPr lang="ko-KR" altLang="en-US" dirty="0" smtClean="0"/>
              <a:t>계수 차단</a:t>
            </a:r>
            <a:endParaRPr lang="en-US" altLang="ko-KR" dirty="0" smtClean="0"/>
          </a:p>
          <a:p>
            <a:pPr lvl="1"/>
            <a:r>
              <a:rPr lang="ko-KR" altLang="en-US" dirty="0"/>
              <a:t>고주파 통과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2"/>
            <a:r>
              <a:rPr lang="ko-KR" altLang="en-US" dirty="0"/>
              <a:t>고주파 영역의 계수들을 </a:t>
            </a:r>
            <a:r>
              <a:rPr lang="ko-KR" altLang="en-US" dirty="0" smtClean="0"/>
              <a:t>통과시키고 저주파 </a:t>
            </a:r>
            <a:r>
              <a:rPr lang="ko-KR" altLang="en-US" dirty="0"/>
              <a:t>영역의 </a:t>
            </a:r>
            <a:r>
              <a:rPr lang="ko-KR" altLang="en-US" dirty="0" smtClean="0"/>
              <a:t>계수들 차단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pic>
        <p:nvPicPr>
          <p:cNvPr id="36865" name="_x355430184" descr="EMB00000cd412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5904656" cy="394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4"/>
          <a:stretch/>
        </p:blipFill>
        <p:spPr bwMode="auto">
          <a:xfrm>
            <a:off x="467544" y="823564"/>
            <a:ext cx="7200000" cy="584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6444208" y="2636912"/>
            <a:ext cx="2357215" cy="545384"/>
          </a:xfrm>
          <a:prstGeom prst="wedgeRoundRectCallout">
            <a:avLst>
              <a:gd name="adj1" fmla="val -146952"/>
              <a:gd name="adj2" fmla="val 680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주파수 계수는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실수부와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허수부를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갖는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행렬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마스크도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채널로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969606" y="3797292"/>
            <a:ext cx="1330586" cy="495804"/>
          </a:xfrm>
          <a:prstGeom prst="wedgeRoundRectCallout">
            <a:avLst>
              <a:gd name="adj1" fmla="val -68075"/>
              <a:gd name="adj2" fmla="val -946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내부 채움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중심부만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의 값을 가짐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076056" y="6021288"/>
            <a:ext cx="1330586" cy="495804"/>
          </a:xfrm>
          <a:prstGeom prst="wedgeRoundRectCallout">
            <a:avLst>
              <a:gd name="adj1" fmla="val -68075"/>
              <a:gd name="adj2" fmla="val -946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내부 채움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중심부만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의 값을 가짐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5616" y="1046330"/>
            <a:ext cx="6553376" cy="1180515"/>
            <a:chOff x="1115616" y="1046330"/>
            <a:chExt cx="6553376" cy="1180515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076056" y="1046330"/>
              <a:ext cx="2592936" cy="798494"/>
            </a:xfrm>
            <a:prstGeom prst="wedgeRoundRectCallout">
              <a:avLst>
                <a:gd name="adj1" fmla="val -128932"/>
                <a:gd name="adj2" fmla="val 8861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r>
                <a:rPr lang="en-US" altLang="ko-KR" sz="1500" dirty="0" err="1">
                  <a:solidFill>
                    <a:schemeClr val="accent4">
                      <a:lumMod val="50000"/>
                    </a:schemeClr>
                  </a:solidFill>
                </a:rPr>
                <a:t>zeropadding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(), shuffling(), </a:t>
              </a:r>
              <a:r>
                <a:rPr lang="en-US" altLang="ko-KR" sz="1500" dirty="0" err="1">
                  <a:solidFill>
                    <a:schemeClr val="accent4">
                      <a:lumMod val="50000"/>
                    </a:schemeClr>
                  </a:solidFill>
                </a:rPr>
                <a:t>log_mag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(), FFT_1D(), FFT_2D() 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등 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FFT 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관련 함수들 포함해야 함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15616" y="2110875"/>
              <a:ext cx="1944216" cy="11597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9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5576" y="690884"/>
            <a:ext cx="6865143" cy="6410524"/>
            <a:chOff x="755576" y="618876"/>
            <a:chExt cx="6865143" cy="64105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58" b="280"/>
            <a:stretch/>
          </p:blipFill>
          <p:spPr bwMode="auto">
            <a:xfrm>
              <a:off x="755576" y="618876"/>
              <a:ext cx="6840000" cy="357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532"/>
            <a:stretch/>
          </p:blipFill>
          <p:spPr bwMode="auto">
            <a:xfrm>
              <a:off x="780719" y="4197548"/>
              <a:ext cx="6840000" cy="283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69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4"/>
          <a:stretch/>
        </p:blipFill>
        <p:spPr bwMode="auto">
          <a:xfrm>
            <a:off x="899592" y="620689"/>
            <a:ext cx="684000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32476" y="2708920"/>
            <a:ext cx="1330586" cy="495804"/>
          </a:xfrm>
          <a:prstGeom prst="wedgeRoundRectCallout">
            <a:avLst>
              <a:gd name="adj1" fmla="val 95139"/>
              <a:gd name="adj2" fmla="val 1281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주파수 계수와 마스크의 곱으로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필터링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89686" y="4445364"/>
            <a:ext cx="1330586" cy="495804"/>
          </a:xfrm>
          <a:prstGeom prst="wedgeRoundRectCallout">
            <a:avLst>
              <a:gd name="adj1" fmla="val -170441"/>
              <a:gd name="adj2" fmla="val -1177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필터링된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주파수 계수 영상으로 확인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9.4.2 </a:t>
            </a:r>
            <a:r>
              <a:rPr lang="ko-KR" altLang="en-US" dirty="0"/>
              <a:t>저주파 및 고주파 통과 </a:t>
            </a:r>
            <a:r>
              <a:rPr lang="ko-KR" altLang="en-US"/>
              <a:t>필터링</a:t>
            </a:r>
          </a:p>
        </p:txBody>
      </p:sp>
      <p:pic>
        <p:nvPicPr>
          <p:cNvPr id="39942" name="_x355431144" descr="EMB00000cd412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78" y="1615238"/>
            <a:ext cx="2088000" cy="22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_x355429544" descr="EMB00000cd412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31" y="4264608"/>
            <a:ext cx="2088000" cy="22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_x215212320" descr="EMB00000cd4128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20" y="1614508"/>
            <a:ext cx="2088000" cy="22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_x215216160" descr="EMB00000cd4128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20" y="4263878"/>
            <a:ext cx="2088000" cy="22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_x215214880" descr="EMB00000cd4128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64608"/>
            <a:ext cx="2088000" cy="22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" name="_x215215600" descr="EMB00000cd4129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88" y="1614508"/>
            <a:ext cx="2088000" cy="22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3988934" y="1052736"/>
            <a:ext cx="1610010" cy="360000"/>
          </a:xfrm>
          <a:prstGeom prst="wedgeRoundRectCallout">
            <a:avLst>
              <a:gd name="adj1" fmla="val -17249"/>
              <a:gd name="adj2" fmla="val 1969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통과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흐림 현상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986326" y="1052736"/>
            <a:ext cx="1610010" cy="360000"/>
          </a:xfrm>
          <a:prstGeom prst="wedgeRoundRectCallout">
            <a:avLst>
              <a:gd name="adj1" fmla="val -17249"/>
              <a:gd name="adj2" fmla="val 1969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고주파 통과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에지 영상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30528" y="3957952"/>
            <a:ext cx="1209624" cy="479160"/>
          </a:xfrm>
          <a:prstGeom prst="wedgeRoundRectCallout">
            <a:avLst>
              <a:gd name="adj1" fmla="val -62061"/>
              <a:gd name="adj2" fmla="val 791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통과 후 주파수 스펙트럼 영상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826872" y="3885944"/>
            <a:ext cx="1209624" cy="479160"/>
          </a:xfrm>
          <a:prstGeom prst="wedgeRoundRectCallout">
            <a:avLst>
              <a:gd name="adj1" fmla="val -70985"/>
              <a:gd name="adj2" fmla="val 1003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고주파 </a:t>
            </a:r>
            <a:r>
              <a:rPr lang="ko-KR" altLang="en-US" sz="1500">
                <a:solidFill>
                  <a:schemeClr val="accent4">
                    <a:lumMod val="50000"/>
                  </a:schemeClr>
                </a:solidFill>
              </a:rPr>
              <a:t>통과 후 주파수 스펙트럼 영상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51609" y="386104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입력영상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95775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대역 통과 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대역에서 급격하게 값을 제거하기 때문에 결과 영상의 화질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경계부분 주위로 잔물결 같은 무늬</a:t>
            </a:r>
            <a:r>
              <a:rPr lang="en-US" altLang="ko-KR" dirty="0" smtClean="0"/>
              <a:t>(ringing pattern)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해결방법</a:t>
            </a:r>
            <a:endParaRPr lang="en-US" altLang="ko-KR" dirty="0"/>
          </a:p>
          <a:p>
            <a:pPr lvl="1"/>
            <a:r>
              <a:rPr lang="ko-KR" altLang="en-US" dirty="0"/>
              <a:t>필터 </a:t>
            </a:r>
            <a:r>
              <a:rPr lang="ko-KR" altLang="en-US" dirty="0" err="1" smtClean="0"/>
              <a:t>원소값을</a:t>
            </a:r>
            <a:r>
              <a:rPr lang="ko-KR" altLang="en-US" dirty="0" smtClean="0"/>
              <a:t> 차단 주파수에서 급격하게 </a:t>
            </a:r>
            <a:r>
              <a:rPr lang="en-US" altLang="ko-KR" dirty="0"/>
              <a:t>0</a:t>
            </a:r>
            <a:r>
              <a:rPr lang="ko-KR" altLang="en-US" dirty="0" err="1" smtClean="0"/>
              <a:t>으로하지</a:t>
            </a:r>
            <a:r>
              <a:rPr lang="ko-KR" altLang="en-US" dirty="0" smtClean="0"/>
              <a:t> 않고 </a:t>
            </a:r>
            <a:r>
              <a:rPr lang="ko-KR" altLang="en-US" dirty="0"/>
              <a:t>완만한 </a:t>
            </a:r>
            <a:r>
              <a:rPr lang="ko-KR" altLang="en-US" dirty="0" smtClean="0"/>
              <a:t>경사 </a:t>
            </a:r>
            <a:r>
              <a:rPr lang="ko-KR" altLang="en-US" dirty="0"/>
              <a:t>이루도록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err="1"/>
              <a:t>버터워즈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en-US" altLang="ko-KR" dirty="0"/>
              <a:t>Butterworth filter)</a:t>
            </a:r>
            <a:r>
              <a:rPr lang="ko-KR" altLang="en-US" dirty="0"/>
              <a:t>나 </a:t>
            </a:r>
            <a:r>
              <a:rPr lang="ko-KR" altLang="en-US" dirty="0" err="1"/>
              <a:t>가우시안</a:t>
            </a:r>
            <a:r>
              <a:rPr lang="ko-KR" altLang="en-US" dirty="0"/>
              <a:t> 필터</a:t>
            </a:r>
            <a:r>
              <a:rPr lang="en-US" altLang="ko-KR" dirty="0"/>
              <a:t>(Gaussian </a:t>
            </a:r>
            <a:r>
              <a:rPr lang="en-US" altLang="ko-KR" dirty="0" smtClean="0"/>
              <a:t>filter)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9.4.3 </a:t>
            </a:r>
            <a:r>
              <a:rPr lang="ko-KR" altLang="en-US" dirty="0" err="1" smtClean="0"/>
              <a:t>버터워스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7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9.4.3 </a:t>
            </a:r>
            <a:r>
              <a:rPr lang="ko-KR" altLang="en-US" dirty="0" err="1" smtClean="0"/>
              <a:t>버터워스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필터 </a:t>
            </a:r>
            <a:r>
              <a:rPr lang="ko-KR" altLang="en-US" dirty="0"/>
              <a:t>원소의 구성을 </a:t>
            </a:r>
            <a:r>
              <a:rPr lang="ko-KR" altLang="en-US" dirty="0" err="1"/>
              <a:t>가우시안</a:t>
            </a:r>
            <a:r>
              <a:rPr lang="ko-KR" altLang="en-US" dirty="0"/>
              <a:t> 함수의 수식 분포를 갖게 함으로써 </a:t>
            </a:r>
            <a:r>
              <a:rPr lang="ko-KR" altLang="en-US" dirty="0" smtClean="0"/>
              <a:t>차단 주파수 </a:t>
            </a:r>
            <a:r>
              <a:rPr lang="ko-KR" altLang="en-US" dirty="0"/>
              <a:t>부분을 점진적으로 구성한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pic>
        <p:nvPicPr>
          <p:cNvPr id="41985" name="_x355427624" descr="EMB00000cd412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/>
          <a:stretch>
            <a:fillRect/>
          </a:stretch>
        </p:blipFill>
        <p:spPr bwMode="auto">
          <a:xfrm>
            <a:off x="971600" y="3645024"/>
            <a:ext cx="767892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2" y="2496691"/>
            <a:ext cx="5505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영상처리에서느</a:t>
            </a:r>
            <a:r>
              <a:rPr lang="ko-KR" altLang="en-US" dirty="0" smtClean="0"/>
              <a:t> 공간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en-US" altLang="ko-KR" dirty="0" smtClean="0"/>
              <a:t>spatial frequency) </a:t>
            </a:r>
            <a:r>
              <a:rPr lang="ko-KR" altLang="en-US" dirty="0" smtClean="0"/>
              <a:t>개념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확장된 의미에서 </a:t>
            </a:r>
            <a:r>
              <a:rPr lang="ko-KR" altLang="en-US" dirty="0" smtClean="0"/>
              <a:t>주파수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이벤트가 </a:t>
            </a:r>
            <a:r>
              <a:rPr lang="ko-KR" altLang="en-US" dirty="0"/>
              <a:t>주기적으로 </a:t>
            </a:r>
            <a:r>
              <a:rPr lang="ko-KR" altLang="en-US" dirty="0" err="1"/>
              <a:t>재발생하는</a:t>
            </a:r>
            <a:r>
              <a:rPr lang="ko-KR" altLang="en-US" dirty="0"/>
              <a:t> </a:t>
            </a:r>
            <a:r>
              <a:rPr lang="ko-KR" altLang="en-US" dirty="0" smtClean="0"/>
              <a:t>빈도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밝기의 변화도</a:t>
            </a:r>
            <a:endParaRPr lang="ko-KR" altLang="en-US" dirty="0"/>
          </a:p>
        </p:txBody>
      </p:sp>
      <p:pic>
        <p:nvPicPr>
          <p:cNvPr id="2051" name="_x48288928" descr="EMB00000cd4121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430996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버터워즈</a:t>
            </a:r>
            <a:r>
              <a:rPr lang="ko-KR" altLang="en-US" dirty="0"/>
              <a:t>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차단 </a:t>
            </a:r>
            <a:r>
              <a:rPr lang="ko-KR" altLang="en-US" dirty="0"/>
              <a:t>주파수 </a:t>
            </a:r>
            <a:r>
              <a:rPr lang="ko-KR" altLang="en-US" dirty="0" smtClean="0"/>
              <a:t>반지름 </a:t>
            </a:r>
            <a:r>
              <a:rPr lang="ko-KR" altLang="en-US" dirty="0"/>
              <a:t>위치</a:t>
            </a:r>
            <a:r>
              <a:rPr lang="en-US" altLang="ko-KR" dirty="0"/>
              <a:t>(</a:t>
            </a:r>
            <a:r>
              <a:rPr lang="en-US" altLang="ko-KR" sz="2500" i="1" dirty="0"/>
              <a:t>R</a:t>
            </a:r>
            <a:r>
              <a:rPr lang="en-US" altLang="ko-KR" dirty="0"/>
              <a:t>)</a:t>
            </a:r>
            <a:r>
              <a:rPr lang="ko-KR" altLang="en-US" dirty="0"/>
              <a:t>와 지수의 승수인 </a:t>
            </a:r>
            <a:r>
              <a:rPr lang="en-US" altLang="ko-KR" sz="2500" i="1" dirty="0"/>
              <a:t>n </a:t>
            </a:r>
            <a:r>
              <a:rPr lang="ko-KR" altLang="en-US" dirty="0" smtClean="0"/>
              <a:t>값에 </a:t>
            </a:r>
            <a:r>
              <a:rPr lang="ko-KR" altLang="en-US" dirty="0"/>
              <a:t>따라서 차단 필터의 반지름과 </a:t>
            </a:r>
            <a:r>
              <a:rPr lang="ko-KR" altLang="en-US" dirty="0" smtClean="0"/>
              <a:t>포물선의 곡률 결정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362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_x355427384" descr="EMB00000cd41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"/>
          <a:stretch>
            <a:fillRect/>
          </a:stretch>
        </p:blipFill>
        <p:spPr bwMode="auto">
          <a:xfrm>
            <a:off x="1475656" y="3933056"/>
            <a:ext cx="6972770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1490" y="548681"/>
            <a:ext cx="7208862" cy="6480719"/>
            <a:chOff x="531490" y="692695"/>
            <a:chExt cx="6854114" cy="6850285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90" y="692695"/>
              <a:ext cx="6840000" cy="5563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321"/>
            <a:stretch/>
          </p:blipFill>
          <p:spPr bwMode="auto">
            <a:xfrm>
              <a:off x="545604" y="6185403"/>
              <a:ext cx="6840000" cy="135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3608" y="620688"/>
            <a:ext cx="6553376" cy="1180515"/>
            <a:chOff x="1115616" y="1046330"/>
            <a:chExt cx="6553376" cy="1180515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5076056" y="1046330"/>
              <a:ext cx="2592936" cy="798494"/>
            </a:xfrm>
            <a:prstGeom prst="wedgeRoundRectCallout">
              <a:avLst>
                <a:gd name="adj1" fmla="val -128932"/>
                <a:gd name="adj2" fmla="val 8861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r>
                <a:rPr lang="en-US" altLang="ko-KR" sz="1500" dirty="0" err="1">
                  <a:solidFill>
                    <a:schemeClr val="accent4">
                      <a:lumMod val="50000"/>
                    </a:schemeClr>
                  </a:solidFill>
                </a:rPr>
                <a:t>zeropadding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(), shuffling(), </a:t>
              </a:r>
              <a:r>
                <a:rPr lang="en-US" altLang="ko-KR" sz="1500" dirty="0" err="1">
                  <a:solidFill>
                    <a:schemeClr val="accent4">
                      <a:lumMod val="50000"/>
                    </a:schemeClr>
                  </a:solidFill>
                </a:rPr>
                <a:t>log_mag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(), FFT_1D(), FFT_2D() 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등 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</a:rPr>
                <a:t>FFT 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관련 함수들 포함해야 함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15616" y="2110875"/>
              <a:ext cx="1944216" cy="11597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사각형 설명선 10"/>
          <p:cNvSpPr/>
          <p:nvPr/>
        </p:nvSpPr>
        <p:spPr>
          <a:xfrm>
            <a:off x="5436096" y="4509120"/>
            <a:ext cx="1330586" cy="372505"/>
          </a:xfrm>
          <a:prstGeom prst="wedgeRoundRectCallout">
            <a:avLst>
              <a:gd name="adj1" fmla="val -117535"/>
              <a:gd name="adj2" fmla="val 121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중심점에서 좌표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91887" y="6077759"/>
            <a:ext cx="1610010" cy="307855"/>
          </a:xfrm>
          <a:prstGeom prst="wedgeRoundRectCallout">
            <a:avLst>
              <a:gd name="adj1" fmla="val -66726"/>
              <a:gd name="adj2" fmla="val -821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복소수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6" b="36561"/>
          <a:stretch/>
        </p:blipFill>
        <p:spPr bwMode="auto">
          <a:xfrm>
            <a:off x="464765" y="1052736"/>
            <a:ext cx="7200000" cy="497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436096" y="2624447"/>
            <a:ext cx="1330586" cy="372505"/>
          </a:xfrm>
          <a:prstGeom prst="wedgeRoundRectCallout">
            <a:avLst>
              <a:gd name="adj1" fmla="val -117535"/>
              <a:gd name="adj2" fmla="val 121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중심점에서 좌표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4633313"/>
            <a:ext cx="1610010" cy="307855"/>
          </a:xfrm>
          <a:prstGeom prst="wedgeRoundRectCallout">
            <a:avLst>
              <a:gd name="adj1" fmla="val -66726"/>
              <a:gd name="adj2" fmla="val -821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채널 복소수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8507" y="620689"/>
            <a:ext cx="6863813" cy="6336704"/>
            <a:chOff x="155699" y="764704"/>
            <a:chExt cx="6863813" cy="6498569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821"/>
            <a:stretch/>
          </p:blipFill>
          <p:spPr bwMode="auto">
            <a:xfrm>
              <a:off x="179512" y="764704"/>
              <a:ext cx="6840000" cy="369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" y="4365104"/>
              <a:ext cx="6840000" cy="289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-32476" y="2708920"/>
            <a:ext cx="1330586" cy="495804"/>
          </a:xfrm>
          <a:prstGeom prst="wedgeRoundRectCallout">
            <a:avLst>
              <a:gd name="adj1" fmla="val 64357"/>
              <a:gd name="adj2" fmla="val 1300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주파수 계수와 마스크의 곱으로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필터링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648224" y="1938231"/>
            <a:ext cx="1948112" cy="338641"/>
          </a:xfrm>
          <a:prstGeom prst="wedgeRoundRectCallout">
            <a:avLst>
              <a:gd name="adj1" fmla="val -63780"/>
              <a:gd name="adj2" fmla="val 1665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마스크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생성위한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표준편차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265750" y="3378391"/>
            <a:ext cx="1330586" cy="338641"/>
          </a:xfrm>
          <a:prstGeom prst="wedgeRoundRectCallout">
            <a:avLst>
              <a:gd name="adj1" fmla="val -73070"/>
              <a:gd name="adj2" fmla="val -1343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차단 반지름 및 곡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률</a:t>
            </a:r>
          </a:p>
        </p:txBody>
      </p:sp>
    </p:spTree>
    <p:extLst>
      <p:ext uri="{BB962C8B-B14F-4D97-AF65-F5344CB8AC3E}">
        <p14:creationId xmlns:p14="http://schemas.microsoft.com/office/powerpoint/2010/main" val="11960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9.4.3 </a:t>
            </a:r>
            <a:r>
              <a:rPr lang="ko-KR" altLang="en-US" dirty="0" err="1"/>
              <a:t>버터워스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6086" name="_x355429544" descr="EMB00000cd412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4" y="1589521"/>
            <a:ext cx="2124000" cy="22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_x215213360" descr="EMB00000cd412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96" y="1589521"/>
            <a:ext cx="2124000" cy="22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_x215214640" descr="EMB00000cd412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13" y="1588037"/>
            <a:ext cx="2124000" cy="23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_x215213680" descr="EMB00000cd412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49081"/>
            <a:ext cx="2124000" cy="23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_x215213120" descr="EMB00000cd412a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76" y="4149080"/>
            <a:ext cx="2124000" cy="23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1" name="_x214027008" descr="EMB00000cd412a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08" y="4149081"/>
            <a:ext cx="2124000" cy="23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모아레</a:t>
            </a:r>
            <a:r>
              <a:rPr lang="ko-KR" altLang="en-US" dirty="0" smtClean="0"/>
              <a:t> 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헤더 파일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FFT </a:t>
            </a:r>
            <a:r>
              <a:rPr lang="ko-KR" altLang="en-US" dirty="0" smtClean="0"/>
              <a:t>관련 함수들 </a:t>
            </a:r>
            <a:r>
              <a:rPr lang="en-US" altLang="ko-KR" dirty="0" smtClean="0"/>
              <a:t>fft.hpp </a:t>
            </a:r>
            <a:r>
              <a:rPr lang="ko-KR" altLang="en-US" dirty="0" smtClean="0"/>
              <a:t>파일로 옮겨 저장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87752"/>
            <a:ext cx="7560000" cy="196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3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</a:t>
            </a:r>
            <a:r>
              <a:rPr lang="en-US" altLang="ko-KR" dirty="0"/>
              <a:t>– </a:t>
            </a:r>
            <a:r>
              <a:rPr lang="ko-KR" altLang="en-US" dirty="0" err="1"/>
              <a:t>모아레</a:t>
            </a:r>
            <a:r>
              <a:rPr lang="ko-KR" altLang="en-US" dirty="0"/>
              <a:t> 제거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11560" y="476672"/>
            <a:ext cx="7344816" cy="6408712"/>
            <a:chOff x="856159" y="1052736"/>
            <a:chExt cx="6883433" cy="657228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052736"/>
              <a:ext cx="6840000" cy="5018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956"/>
            <a:stretch/>
          </p:blipFill>
          <p:spPr bwMode="auto">
            <a:xfrm>
              <a:off x="856159" y="6055196"/>
              <a:ext cx="6840000" cy="156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3644548" y="1412776"/>
            <a:ext cx="1948112" cy="338641"/>
          </a:xfrm>
          <a:prstGeom prst="wedgeRoundRectCallout">
            <a:avLst>
              <a:gd name="adj1" fmla="val -54214"/>
              <a:gd name="adj2" fmla="val 2582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전역변수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여러 함수에서 사용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88121" y="2552439"/>
            <a:ext cx="2852231" cy="372505"/>
          </a:xfrm>
          <a:prstGeom prst="wedgeRoundRectCallout">
            <a:avLst>
              <a:gd name="adj1" fmla="val -57530"/>
              <a:gd name="adj2" fmla="val 132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스펙트럼 영상 이진화와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마스킹을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통한 주파수 제거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855709" y="3437251"/>
            <a:ext cx="2852231" cy="495805"/>
          </a:xfrm>
          <a:prstGeom prst="wedgeRoundRectCallout">
            <a:avLst>
              <a:gd name="adj1" fmla="val -55192"/>
              <a:gd name="adj2" fmla="val 1514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역이진화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THRESH_TOZERO_INV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임계값보다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크면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그렇지 않으면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원래값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8256" y="3969879"/>
            <a:ext cx="1330586" cy="372505"/>
          </a:xfrm>
          <a:prstGeom prst="wedgeRoundRectCallout">
            <a:avLst>
              <a:gd name="adj1" fmla="val 74437"/>
              <a:gd name="adj2" fmla="val 1526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 영상에 원을 그림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772651" y="4895704"/>
            <a:ext cx="1463645" cy="450732"/>
          </a:xfrm>
          <a:prstGeom prst="wedgeRoundRectCallout">
            <a:avLst>
              <a:gd name="adj1" fmla="val -126956"/>
              <a:gd name="adj2" fmla="val 299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스펙트럼 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복사시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원 그려진 영상으로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마스킹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</a:t>
            </a:r>
            <a:r>
              <a:rPr lang="en-US" altLang="ko-KR" dirty="0"/>
              <a:t>– </a:t>
            </a:r>
            <a:r>
              <a:rPr lang="ko-KR" altLang="en-US" dirty="0" err="1"/>
              <a:t>모아레</a:t>
            </a:r>
            <a:r>
              <a:rPr lang="ko-KR" altLang="en-US" dirty="0"/>
              <a:t> 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1"/>
          <a:stretch/>
        </p:blipFill>
        <p:spPr bwMode="auto">
          <a:xfrm>
            <a:off x="683568" y="1340768"/>
            <a:ext cx="722304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9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</a:t>
            </a:r>
            <a:r>
              <a:rPr lang="en-US" altLang="ko-KR" dirty="0"/>
              <a:t>– </a:t>
            </a:r>
            <a:r>
              <a:rPr lang="ko-KR" altLang="en-US" dirty="0" err="1"/>
              <a:t>모아레</a:t>
            </a:r>
            <a:r>
              <a:rPr lang="ko-KR" altLang="en-US" dirty="0"/>
              <a:t> 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_x355431224" descr="EMB00000cd412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2"/>
            <a:ext cx="3627882" cy="43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1" name="_x355429864" descr="EMB00000cd412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8" y="1556792"/>
            <a:ext cx="2160270" cy="242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_x355430264" descr="EMB00000cd412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7" y="4149080"/>
            <a:ext cx="2160270" cy="242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660232" y="2852936"/>
            <a:ext cx="1610010" cy="495805"/>
          </a:xfrm>
          <a:prstGeom prst="wedgeRoundRectCallout">
            <a:avLst>
              <a:gd name="adj1" fmla="val -91882"/>
              <a:gd name="adj2" fmla="val -772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임계값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이상인 계수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으로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63189" y="4747436"/>
            <a:ext cx="1948112" cy="409756"/>
          </a:xfrm>
          <a:prstGeom prst="wedgeRoundRectCallout">
            <a:avLst>
              <a:gd name="adj1" fmla="val -70584"/>
              <a:gd name="adj2" fmla="val -560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반지름 이내에는 주파수 대역 통과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</p:spTree>
    <p:extLst>
      <p:ext uri="{BB962C8B-B14F-4D97-AF65-F5344CB8AC3E}">
        <p14:creationId xmlns:p14="http://schemas.microsoft.com/office/powerpoint/2010/main" val="23731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공간 주파수의 이해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공간 </a:t>
            </a:r>
            <a:r>
              <a:rPr lang="ko-KR" altLang="en-US" dirty="0" smtClean="0"/>
              <a:t>주파수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밝기의 변화 정도에 따라서 </a:t>
            </a:r>
            <a:r>
              <a:rPr lang="ko-KR" altLang="en-US" dirty="0"/>
              <a:t>고주파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저주파 영역으로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</a:t>
            </a:r>
            <a:r>
              <a:rPr lang="ko-KR" altLang="en-US" dirty="0"/>
              <a:t>공간 </a:t>
            </a:r>
            <a:r>
              <a:rPr lang="ko-KR" altLang="en-US" dirty="0" smtClean="0"/>
              <a:t>영역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밝기가 거의 변화가 없거나 점진적으로 변화하는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영상에서 배경 부분이나 객체의 내부에 많이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/>
              <a:t>고주파 공간 </a:t>
            </a:r>
            <a:r>
              <a:rPr lang="ko-KR" altLang="en-US" dirty="0" smtClean="0"/>
              <a:t>영역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밝기가 급변하는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경계부분이나 객체의 모서리 부분</a:t>
            </a:r>
          </a:p>
        </p:txBody>
      </p:sp>
      <p:pic>
        <p:nvPicPr>
          <p:cNvPr id="3073" name="_x48289728" descr="EMB00000cd412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/>
          <a:stretch/>
        </p:blipFill>
        <p:spPr bwMode="auto">
          <a:xfrm>
            <a:off x="4139952" y="3356992"/>
            <a:ext cx="4967461" cy="28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이산 코사인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</a:t>
            </a:r>
            <a:r>
              <a:rPr lang="en-US" altLang="ko-KR" dirty="0"/>
              <a:t>DCT: Discrete Cosine Transform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1974</a:t>
            </a:r>
            <a:r>
              <a:rPr lang="ko-KR" altLang="en-US" dirty="0"/>
              <a:t>년 미국의 텍사스 대학</a:t>
            </a:r>
            <a:r>
              <a:rPr lang="en-US" altLang="ko-KR" dirty="0"/>
              <a:t>(University of Texas)</a:t>
            </a:r>
            <a:r>
              <a:rPr lang="ko-KR" altLang="en-US" dirty="0"/>
              <a:t>에서 라오 교수 </a:t>
            </a:r>
            <a:r>
              <a:rPr lang="ko-KR" altLang="en-US" dirty="0" smtClean="0"/>
              <a:t>팀이 발표한 직교변환에 관한 논문</a:t>
            </a:r>
            <a:endParaRPr lang="en-US" altLang="ko-KR" dirty="0" smtClean="0"/>
          </a:p>
          <a:p>
            <a:pPr lvl="2"/>
            <a:r>
              <a:rPr lang="ko-KR" altLang="en-US" dirty="0"/>
              <a:t>영상 신호의 에너지 집중 특성이 뛰어나서 </a:t>
            </a:r>
            <a:r>
              <a:rPr lang="ko-KR" altLang="en-US" dirty="0" smtClean="0"/>
              <a:t>영상 </a:t>
            </a:r>
            <a:r>
              <a:rPr lang="ko-KR" altLang="en-US" dirty="0"/>
              <a:t>압축에 효과적인 주파수 변환 </a:t>
            </a:r>
            <a:r>
              <a:rPr lang="ko-KR" altLang="en-US" dirty="0" smtClean="0"/>
              <a:t>방법을 찾던 중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(DFT)</a:t>
            </a:r>
            <a:r>
              <a:rPr lang="ko-KR" altLang="en-US" dirty="0"/>
              <a:t>에서 실수부만 취하고</a:t>
            </a:r>
            <a:r>
              <a:rPr lang="en-US" altLang="ko-KR" dirty="0"/>
              <a:t>, </a:t>
            </a:r>
            <a:r>
              <a:rPr lang="ko-KR" altLang="en-US" dirty="0" smtClean="0"/>
              <a:t>허수부분 </a:t>
            </a:r>
            <a:r>
              <a:rPr lang="ko-KR" altLang="en-US" dirty="0"/>
              <a:t>제외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05064"/>
            <a:ext cx="4619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3292" y="3789040"/>
            <a:ext cx="1099658" cy="338641"/>
          </a:xfrm>
          <a:prstGeom prst="wedgeRoundRectCallout">
            <a:avLst>
              <a:gd name="adj1" fmla="val 125085"/>
              <a:gd name="adj2" fmla="val 754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주파수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영역 신호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3292" y="5445224"/>
            <a:ext cx="1099658" cy="338641"/>
          </a:xfrm>
          <a:prstGeom prst="wedgeRoundRectCallout">
            <a:avLst>
              <a:gd name="adj1" fmla="val 112958"/>
              <a:gd name="adj2" fmla="val -1804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공간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영역 신호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DCT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전체 영상을 한 번에 변환시키는 것이 아니라 영상을 작은 </a:t>
            </a:r>
            <a:r>
              <a:rPr lang="ko-KR" altLang="en-US" dirty="0" smtClean="0"/>
              <a:t>블록으로 나누어서 수행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/>
              <a:t>블록의 크기를 키울수록 압축의 효율이 높아지지만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변환의 </a:t>
            </a:r>
            <a:r>
              <a:rPr lang="ko-KR" altLang="en-US" dirty="0"/>
              <a:t>구현이 어려워지고 </a:t>
            </a:r>
            <a:r>
              <a:rPr lang="ko-KR" altLang="en-US" dirty="0" smtClean="0"/>
              <a:t>속도</a:t>
            </a:r>
            <a:endParaRPr lang="en-US" altLang="ko-KR" dirty="0" smtClean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8×8 </a:t>
            </a:r>
            <a:r>
              <a:rPr lang="ko-KR" altLang="en-US" dirty="0" smtClean="0"/>
              <a:t>크기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8865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8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6865962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2132856"/>
            <a:ext cx="751081" cy="338641"/>
          </a:xfrm>
          <a:prstGeom prst="wedgeRoundRectCallout">
            <a:avLst>
              <a:gd name="adj1" fmla="val -91882"/>
              <a:gd name="adj2" fmla="val 72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블록 크기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52320" y="3645024"/>
            <a:ext cx="1099658" cy="495805"/>
          </a:xfrm>
          <a:prstGeom prst="wedgeRoundRectCallout">
            <a:avLst>
              <a:gd name="adj1" fmla="val -91882"/>
              <a:gd name="adj2" fmla="val 72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변환 수식의 각도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11560" y="4509120"/>
            <a:ext cx="1330586" cy="495805"/>
          </a:xfrm>
          <a:prstGeom prst="wedgeRoundRectCallout">
            <a:avLst>
              <a:gd name="adj1" fmla="val 72920"/>
              <a:gd name="adj2" fmla="val 1575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위치에 따라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k, l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값 변경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635896" y="6108689"/>
            <a:ext cx="1771011" cy="307855"/>
          </a:xfrm>
          <a:prstGeom prst="wedgeRoundRectCallout">
            <a:avLst>
              <a:gd name="adj1" fmla="val -78210"/>
              <a:gd name="adj2" fmla="val -1177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누적갑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결과 행렬에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49077" y="694466"/>
            <a:ext cx="6903243" cy="6334934"/>
            <a:chOff x="549077" y="810166"/>
            <a:chExt cx="6903243" cy="6334934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320" y="810166"/>
              <a:ext cx="6840000" cy="2402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801"/>
            <a:stretch/>
          </p:blipFill>
          <p:spPr bwMode="auto">
            <a:xfrm>
              <a:off x="549077" y="3059435"/>
              <a:ext cx="6840000" cy="4085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모서리가 둥근 사각형 설명선 9"/>
          <p:cNvSpPr/>
          <p:nvPr/>
        </p:nvSpPr>
        <p:spPr>
          <a:xfrm>
            <a:off x="3724672" y="1196752"/>
            <a:ext cx="751081" cy="338641"/>
          </a:xfrm>
          <a:prstGeom prst="wedgeRoundRectCallout">
            <a:avLst>
              <a:gd name="adj1" fmla="val -91882"/>
              <a:gd name="adj2" fmla="val 72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블록 크기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67544" y="44624"/>
            <a:ext cx="8569306" cy="720000"/>
          </a:xfrm>
        </p:spPr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2"/>
          <a:stretch/>
        </p:blipFill>
        <p:spPr bwMode="auto">
          <a:xfrm>
            <a:off x="684328" y="1052736"/>
            <a:ext cx="7200000" cy="406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932040" y="4077072"/>
            <a:ext cx="1330586" cy="495805"/>
          </a:xfrm>
          <a:prstGeom prst="wedgeRoundRectCallout">
            <a:avLst>
              <a:gd name="adj1" fmla="val -111582"/>
              <a:gd name="adj2" fmla="val -1366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옵션값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이면 정변환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이면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440949" y="4239874"/>
            <a:ext cx="1771011" cy="495805"/>
          </a:xfrm>
          <a:prstGeom prst="wedgeRoundRectCallout">
            <a:avLst>
              <a:gd name="adj1" fmla="val -27112"/>
              <a:gd name="adj2" fmla="val -924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블록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결과를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반환 행렬의 참조영역에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복사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56336" y="980728"/>
            <a:ext cx="7272048" cy="5752703"/>
            <a:chOff x="500063" y="2247900"/>
            <a:chExt cx="6840000" cy="5420047"/>
          </a:xfrm>
        </p:grpSpPr>
        <p:pic>
          <p:nvPicPr>
            <p:cNvPr id="573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2247900"/>
              <a:ext cx="6840000" cy="19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4053313"/>
              <a:ext cx="6840000" cy="3614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321534" y="1844824"/>
            <a:ext cx="1330586" cy="495805"/>
          </a:xfrm>
          <a:prstGeom prst="wedgeRoundRectCallout">
            <a:avLst>
              <a:gd name="adj1" fmla="val -80800"/>
              <a:gd name="adj2" fmla="val 1303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옵션값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이면 정변환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이면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88024" y="4928703"/>
            <a:ext cx="1463645" cy="372505"/>
          </a:xfrm>
          <a:prstGeom prst="wedgeRoundRectCallout">
            <a:avLst>
              <a:gd name="adj1" fmla="val -105855"/>
              <a:gd name="adj2" fmla="val 285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윈도우 표시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위해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형변환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2855" y="4515219"/>
            <a:ext cx="2527804" cy="620574"/>
            <a:chOff x="792855" y="4515219"/>
            <a:chExt cx="2527804" cy="62057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4515219"/>
              <a:ext cx="1124923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C00000"/>
              </a:solidFill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b="1" dirty="0" err="1" smtClean="0"/>
                <a:t>m_dct</a:t>
              </a:r>
              <a:r>
                <a:rPr lang="en-US" altLang="ko-KR" sz="1600" b="1" dirty="0" smtClean="0"/>
                <a:t>(</a:t>
              </a:r>
              <a:r>
                <a:rPr lang="en-US" altLang="ko-KR" sz="1600" b="1" dirty="0" err="1" smtClean="0"/>
                <a:t>rect</a:t>
              </a:r>
              <a:r>
                <a:rPr lang="en-US" altLang="ko-KR" sz="1600" b="1" dirty="0" smtClean="0"/>
                <a:t>)</a:t>
              </a:r>
              <a:endParaRPr lang="ko-KR" altLang="en-US" sz="1600" b="1" dirty="0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792855" y="4797152"/>
              <a:ext cx="682801" cy="338641"/>
            </a:xfrm>
            <a:prstGeom prst="wedgeRoundRectCallout">
              <a:avLst>
                <a:gd name="adj1" fmla="val 159356"/>
                <a:gd name="adj2" fmla="val -65375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오타 수정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9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8371" name="_x355430664" descr="EMB00000cd412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83" y="4103449"/>
            <a:ext cx="2412000" cy="255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_x355428344" descr="EMB00000cd412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64" y="4103449"/>
            <a:ext cx="2412000" cy="255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293915" y="1997091"/>
            <a:ext cx="1209624" cy="495805"/>
          </a:xfrm>
          <a:prstGeom prst="wedgeRoundRectCallout">
            <a:avLst>
              <a:gd name="adj1" fmla="val -91882"/>
              <a:gd name="adj2" fmla="val -772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첫 블록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64" y="783382"/>
            <a:ext cx="6228184" cy="318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129381" y="3054705"/>
            <a:ext cx="2176849" cy="878351"/>
          </a:xfrm>
          <a:prstGeom prst="wedgeRoundRectCallout">
            <a:avLst>
              <a:gd name="adj1" fmla="val 62036"/>
              <a:gd name="adj2" fmla="val -954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(0, 0)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위치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계수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공간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영역의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화소값의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 평균에 해당하는 값으로서 에너지가 집중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238442" y="1916832"/>
            <a:ext cx="999689" cy="495805"/>
          </a:xfrm>
          <a:prstGeom prst="wedgeRoundRectCallout">
            <a:avLst>
              <a:gd name="adj1" fmla="val -145552"/>
              <a:gd name="adj2" fmla="val 1414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나머지계수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AC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계수들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065144" y="4357137"/>
            <a:ext cx="682801" cy="338641"/>
          </a:xfrm>
          <a:prstGeom prst="wedgeRoundRectCallout">
            <a:avLst>
              <a:gd name="adj1" fmla="val -34082"/>
              <a:gd name="adj2" fmla="val -20601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오류 수정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9.5 </a:t>
            </a:r>
            <a:r>
              <a:rPr lang="ko-KR" altLang="en-US" smtClean="0"/>
              <a:t>이산 코사인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DCT </a:t>
            </a:r>
            <a:r>
              <a:rPr lang="ko-KR" altLang="en-US" dirty="0" smtClean="0"/>
              <a:t>계수의 주파수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상단으로 갈수록 저주파 영역이며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하단으로 갈수록 고주파 영역</a:t>
            </a:r>
            <a:endParaRPr lang="ko-KR" altLang="en-US" dirty="0"/>
          </a:p>
        </p:txBody>
      </p:sp>
      <p:pic>
        <p:nvPicPr>
          <p:cNvPr id="59393" name="_x47161032" descr="EMB00000cd412d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597722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DCT </a:t>
            </a:r>
            <a:r>
              <a:rPr lang="ko-KR" altLang="en-US" dirty="0" smtClean="0"/>
              <a:t>주파수 영역 필터 구성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0417" name="_x214026848" descr="EMB00000cd412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941733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9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1560" y="548680"/>
            <a:ext cx="7020000" cy="6516000"/>
            <a:chOff x="827583" y="692696"/>
            <a:chExt cx="6840000" cy="6888856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3" y="692696"/>
              <a:ext cx="6840000" cy="4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904"/>
            <a:stretch/>
          </p:blipFill>
          <p:spPr bwMode="auto">
            <a:xfrm>
              <a:off x="827583" y="5517232"/>
              <a:ext cx="6840000" cy="206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91880" y="4083646"/>
            <a:ext cx="1099658" cy="338641"/>
          </a:xfrm>
          <a:prstGeom prst="wedgeRoundRectCallout">
            <a:avLst>
              <a:gd name="adj1" fmla="val -94851"/>
              <a:gd name="adj2" fmla="val -1254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계수만 유지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9.1 </a:t>
            </a:r>
            <a:r>
              <a:rPr lang="ko-KR" altLang="en-US" smtClean="0"/>
              <a:t>공간 주파수의 이해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영상을 주파수 영역별로 분리 한다면 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경계부분에 많은 고주파 성분 제거한 영상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경계 흐려진 영상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고주파 성분만 취한 영상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경계나 모서리만 포함하는 영상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에지 영상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공간 영역상에서 저주파 성분과 고주파 성분이 혼합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영역 분리해서 선별적 처리 어려움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변환영역 처리 필요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 smtClean="0"/>
              <a:t>변환 영역 처리 과정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7" name="_x48288928" descr="EMB00000cd41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77072"/>
            <a:ext cx="346450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7" b="3399"/>
          <a:stretch/>
        </p:blipFill>
        <p:spPr bwMode="auto">
          <a:xfrm>
            <a:off x="755576" y="548681"/>
            <a:ext cx="7272808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004048" y="3140968"/>
            <a:ext cx="1948112" cy="338641"/>
          </a:xfrm>
          <a:prstGeom prst="wedgeRoundRectCallout">
            <a:avLst>
              <a:gd name="adj1" fmla="val -86937"/>
              <a:gd name="adj2" fmla="val 103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영역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계수만 통과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88024" y="4314495"/>
            <a:ext cx="1610010" cy="338641"/>
          </a:xfrm>
          <a:prstGeom prst="wedgeRoundRectCallout">
            <a:avLst>
              <a:gd name="adj1" fmla="val -68357"/>
              <a:gd name="adj2" fmla="val 3339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영역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계수 차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단</a:t>
            </a:r>
          </a:p>
        </p:txBody>
      </p:sp>
    </p:spTree>
    <p:extLst>
      <p:ext uri="{BB962C8B-B14F-4D97-AF65-F5344CB8AC3E}">
        <p14:creationId xmlns:p14="http://schemas.microsoft.com/office/powerpoint/2010/main" val="264372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27584" y="1152128"/>
            <a:ext cx="7128792" cy="5013176"/>
            <a:chOff x="899592" y="864096"/>
            <a:chExt cx="6857115" cy="467253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33"/>
            <a:stretch/>
          </p:blipFill>
          <p:spPr bwMode="auto">
            <a:xfrm>
              <a:off x="899592" y="1124744"/>
              <a:ext cx="6840000" cy="4411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02" b="60"/>
            <a:stretch/>
          </p:blipFill>
          <p:spPr bwMode="auto">
            <a:xfrm>
              <a:off x="916707" y="864096"/>
              <a:ext cx="6840000" cy="326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868144" y="2833886"/>
            <a:ext cx="1948112" cy="338641"/>
          </a:xfrm>
          <a:prstGeom prst="wedgeRoundRectCallout">
            <a:avLst>
              <a:gd name="adj1" fmla="val -61838"/>
              <a:gd name="adj2" fmla="val 1239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블록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분리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수행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필터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</a:rPr>
              <a:t>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8075" y="3356992"/>
            <a:ext cx="1463645" cy="495805"/>
          </a:xfrm>
          <a:prstGeom prst="wedgeRoundRectCallout">
            <a:avLst>
              <a:gd name="adj1" fmla="val 80702"/>
              <a:gd name="adj2" fmla="val 985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계수와 마스크의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곱으로 필터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0"/>
          <a:stretch/>
        </p:blipFill>
        <p:spPr bwMode="auto">
          <a:xfrm>
            <a:off x="827584" y="836707"/>
            <a:ext cx="7200000" cy="566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76056" y="2492896"/>
            <a:ext cx="1895693" cy="1224136"/>
            <a:chOff x="5076056" y="2492896"/>
            <a:chExt cx="1895693" cy="1224136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508104" y="2649206"/>
              <a:ext cx="1463645" cy="338641"/>
            </a:xfrm>
            <a:prstGeom prst="wedgeRoundRectCallout">
              <a:avLst>
                <a:gd name="adj1" fmla="val -63794"/>
                <a:gd name="adj2" fmla="val 8454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다양한 필터 생성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" name="오른쪽 중괄호 5"/>
            <p:cNvSpPr/>
            <p:nvPr/>
          </p:nvSpPr>
          <p:spPr>
            <a:xfrm>
              <a:off x="5076056" y="2492896"/>
              <a:ext cx="216024" cy="1224136"/>
            </a:xfrm>
            <a:prstGeom prst="rightBrac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6152280" y="4862747"/>
            <a:ext cx="1948112" cy="798501"/>
          </a:xfrm>
          <a:prstGeom prst="wedgeRoundRectCallout">
            <a:avLst>
              <a:gd name="adj1" fmla="val -148056"/>
              <a:gd name="adj2" fmla="val -632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고주파 통과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필터링은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에지 영상으로 대부분이 검은색이라 대비증가를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통해 결과 영상에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밝게함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932040" y="1754132"/>
            <a:ext cx="1463645" cy="450732"/>
          </a:xfrm>
          <a:prstGeom prst="wedgeRoundRectCallout">
            <a:avLst>
              <a:gd name="adj1" fmla="val -138929"/>
              <a:gd name="adj2" fmla="val 600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결과행렬 배열로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5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4518" name="_x214027088" descr="EMB00000cd412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52" y="112474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_x47161032" descr="EMB00000cd412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91" y="112474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_x356632832" descr="EMB00000cd412d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58" y="405755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_x356633152" descr="EMB00000cd412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91" y="405755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_x356633552" descr="EMB00000cd412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58" y="112474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3" name="_x356633952" descr="EMB00000cd412d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52" y="4057554"/>
            <a:ext cx="1764000" cy="24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83768" y="3598799"/>
            <a:ext cx="72648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원본영상</a:t>
            </a:r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88024" y="570972"/>
            <a:ext cx="1099658" cy="409756"/>
          </a:xfrm>
          <a:prstGeom prst="wedgeRoundRectCallout">
            <a:avLst>
              <a:gd name="adj1" fmla="val -51350"/>
              <a:gd name="adj2" fmla="val 2063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DC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계수만 통과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732240" y="518494"/>
            <a:ext cx="1099658" cy="409756"/>
          </a:xfrm>
          <a:prstGeom prst="wedgeRoundRectCallout">
            <a:avLst>
              <a:gd name="adj1" fmla="val -51350"/>
              <a:gd name="adj2" fmla="val 2063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수평방향 통과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23528" y="4293096"/>
            <a:ext cx="1099658" cy="409756"/>
          </a:xfrm>
          <a:prstGeom prst="wedgeRoundRectCallout">
            <a:avLst>
              <a:gd name="adj1" fmla="val 119576"/>
              <a:gd name="adj2" fmla="val 2621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수직방향 통과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139952" y="3501008"/>
            <a:ext cx="1948112" cy="545386"/>
          </a:xfrm>
          <a:prstGeom prst="wedgeRoundRectCallout">
            <a:avLst>
              <a:gd name="adj1" fmla="val -25665"/>
              <a:gd name="adj2" fmla="val 1617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통과 필터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저주파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영역의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16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개 계수만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통과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337493" y="3548574"/>
            <a:ext cx="1771011" cy="545386"/>
          </a:xfrm>
          <a:prstGeom prst="wedgeRoundRectCallout">
            <a:avLst>
              <a:gd name="adj1" fmla="val -40170"/>
              <a:gd name="adj2" fmla="val 1454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고주파 통과 필터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</a:p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저주파여역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계주 차단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DCT </a:t>
            </a:r>
            <a:r>
              <a:rPr lang="ko-KR" altLang="en-US" dirty="0" smtClean="0"/>
              <a:t>속도 개선을 위해 삼각함수 미리 계산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25477"/>
            <a:ext cx="6624736" cy="531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03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2" y="476672"/>
            <a:ext cx="6475266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9.5 </a:t>
            </a:r>
            <a:r>
              <a:rPr lang="ko-KR" altLang="en-US" smtClean="0"/>
              <a:t>이산 코사인 변환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00192" y="225709"/>
            <a:ext cx="2168024" cy="827027"/>
          </a:xfrm>
          <a:prstGeom prst="wedgeRoundRectCallout">
            <a:avLst>
              <a:gd name="adj1" fmla="val -51697"/>
              <a:gd name="adj2" fmla="val 649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정변환과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단일 함수로 구현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dir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=0 :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정변환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dir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= 1 :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660232" y="3140968"/>
            <a:ext cx="1963855" cy="798501"/>
          </a:xfrm>
          <a:prstGeom prst="wedgeRoundRectCallout">
            <a:avLst>
              <a:gd name="adj1" fmla="val -74077"/>
              <a:gd name="adj2" fmla="val 1073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입력 행렬의 계수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인덱스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정변환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n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m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열의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계수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k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l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열의 계수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211959" y="5517232"/>
            <a:ext cx="2160241" cy="798501"/>
          </a:xfrm>
          <a:prstGeom prst="wedgeRoundRectCallout">
            <a:avLst>
              <a:gd name="adj1" fmla="val -48532"/>
              <a:gd name="adj2" fmla="val -898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결과 행렬에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저장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정변환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: k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, l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열 원소에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누적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: n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, m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열 원소에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누적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3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73317"/>
            <a:ext cx="6624736" cy="652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12611" y="4818551"/>
            <a:ext cx="1463645" cy="338641"/>
          </a:xfrm>
          <a:prstGeom prst="wedgeRoundRectCallout">
            <a:avLst>
              <a:gd name="adj1" fmla="val -61838"/>
              <a:gd name="adj2" fmla="val 1239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블록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분리 및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DCT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148064" y="3429000"/>
            <a:ext cx="1223793" cy="564871"/>
          </a:xfrm>
          <a:prstGeom prst="wedgeRoundRectCallout">
            <a:avLst>
              <a:gd name="adj1" fmla="val -56383"/>
              <a:gd name="adj2" fmla="val -778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dir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=0 :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정변환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dir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= 1 :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역변환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이산 코사인 변환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1560" y="692696"/>
            <a:ext cx="6846350" cy="6180658"/>
            <a:chOff x="611560" y="895350"/>
            <a:chExt cx="6846350" cy="6180658"/>
          </a:xfrm>
        </p:grpSpPr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895350"/>
              <a:ext cx="6840000" cy="2125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10" y="2956101"/>
              <a:ext cx="6840000" cy="411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187896" y="2996952"/>
            <a:ext cx="999728" cy="351656"/>
            <a:chOff x="187896" y="3077344"/>
            <a:chExt cx="999728" cy="351656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187935" y="3090359"/>
              <a:ext cx="999689" cy="338641"/>
            </a:xfrm>
            <a:prstGeom prst="wedgeRoundRectCallout">
              <a:avLst>
                <a:gd name="adj1" fmla="val 87396"/>
                <a:gd name="adj2" fmla="val -2417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수행 시간 체크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87896" y="3077344"/>
              <a:ext cx="999689" cy="338641"/>
            </a:xfrm>
            <a:prstGeom prst="wedgeRoundRectCallout">
              <a:avLst>
                <a:gd name="adj1" fmla="val 80409"/>
                <a:gd name="adj2" fmla="val 38269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수행 시간 체크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69636" name="_x47160952" descr="EMB00000cd412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20688"/>
            <a:ext cx="43844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467188" y="1844824"/>
            <a:ext cx="1168708" cy="1197359"/>
            <a:chOff x="2467188" y="1844824"/>
            <a:chExt cx="1168708" cy="1197359"/>
          </a:xfrm>
        </p:grpSpPr>
        <p:sp>
          <p:nvSpPr>
            <p:cNvPr id="6" name="직사각형 5"/>
            <p:cNvSpPr/>
            <p:nvPr/>
          </p:nvSpPr>
          <p:spPr>
            <a:xfrm>
              <a:off x="3419872" y="2506657"/>
              <a:ext cx="216024" cy="5355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467188" y="1844824"/>
              <a:ext cx="1108545" cy="450732"/>
            </a:xfrm>
            <a:prstGeom prst="wedgeRoundRectCallout">
              <a:avLst>
                <a:gd name="adj1" fmla="val 45958"/>
                <a:gd name="adj2" fmla="val 121905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오타수정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(1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0)</a:t>
              </a:r>
            </a:p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        (0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1)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모서리가 둥근 사각형 설명선 16"/>
          <p:cNvSpPr/>
          <p:nvPr/>
        </p:nvSpPr>
        <p:spPr>
          <a:xfrm>
            <a:off x="4139952" y="2025632"/>
            <a:ext cx="916153" cy="307855"/>
          </a:xfrm>
          <a:prstGeom prst="wedgeRoundRectCallout">
            <a:avLst>
              <a:gd name="adj1" fmla="val -78803"/>
              <a:gd name="adj2" fmla="val 1219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159903" y="2785112"/>
            <a:ext cx="916153" cy="307855"/>
          </a:xfrm>
          <a:prstGeom prst="wedgeRoundRectCallout">
            <a:avLst>
              <a:gd name="adj1" fmla="val -84474"/>
              <a:gd name="adj2" fmla="val -168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역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067944" y="3861048"/>
            <a:ext cx="1219400" cy="409756"/>
          </a:xfrm>
          <a:prstGeom prst="wedgeRoundRectCallout">
            <a:avLst>
              <a:gd name="adj1" fmla="val -86041"/>
              <a:gd name="adj2" fmla="val -80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윈도우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영상표시위해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868144" y="5373216"/>
            <a:ext cx="1007768" cy="409756"/>
          </a:xfrm>
          <a:prstGeom prst="wedgeRoundRectCallout">
            <a:avLst>
              <a:gd name="adj1" fmla="val -86041"/>
              <a:gd name="adj2" fmla="val -80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소요시간 계산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8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신호처리에서 주파수라는 말은 </a:t>
            </a:r>
            <a:r>
              <a:rPr lang="en-US" altLang="ko-KR" dirty="0"/>
              <a:t>1</a:t>
            </a:r>
            <a:r>
              <a:rPr lang="ko-KR" altLang="en-US" dirty="0"/>
              <a:t>초 동안에 진동하는 횟수라 정의한다</a:t>
            </a:r>
            <a:r>
              <a:rPr lang="en-US" altLang="ko-KR" dirty="0"/>
              <a:t>. </a:t>
            </a:r>
            <a:r>
              <a:rPr lang="ko-KR" altLang="en-US" dirty="0"/>
              <a:t>영상 </a:t>
            </a:r>
            <a:r>
              <a:rPr lang="ko-KR" altLang="en-US" dirty="0" smtClean="0"/>
              <a:t>처리에서는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밝기의 변화의 정도를 말한다</a:t>
            </a:r>
            <a:r>
              <a:rPr lang="en-US" altLang="ko-KR" dirty="0"/>
              <a:t>. </a:t>
            </a:r>
            <a:r>
              <a:rPr lang="ko-KR" altLang="en-US" dirty="0"/>
              <a:t>이를 공간 주파수라 하며</a:t>
            </a:r>
            <a:r>
              <a:rPr lang="en-US" altLang="ko-KR" dirty="0"/>
              <a:t>, </a:t>
            </a:r>
            <a:r>
              <a:rPr lang="ko-KR" altLang="en-US" dirty="0"/>
              <a:t>공간 주파수는 밝기가 </a:t>
            </a:r>
            <a:r>
              <a:rPr lang="ko-KR" altLang="en-US" dirty="0" smtClean="0"/>
              <a:t>얼마나 </a:t>
            </a:r>
            <a:r>
              <a:rPr lang="ko-KR" altLang="en-US" dirty="0"/>
              <a:t>빨리 변화하는가에 따라서 고주파와 저주파 영역으로 분류한다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주기를 </a:t>
            </a:r>
            <a:r>
              <a:rPr lang="ko-KR" altLang="en-US" dirty="0"/>
              <a:t>갖는 신호는 여러 개의 사인 및 코사인 함수들로 분리할 수 있다</a:t>
            </a:r>
            <a:r>
              <a:rPr lang="en-US" altLang="ko-KR" dirty="0"/>
              <a:t>. </a:t>
            </a:r>
            <a:r>
              <a:rPr lang="ko-KR" altLang="en-US" dirty="0"/>
              <a:t>분리된 </a:t>
            </a:r>
            <a:r>
              <a:rPr lang="ko-KR" altLang="en-US" dirty="0" smtClean="0"/>
              <a:t>신호들을 </a:t>
            </a:r>
            <a:r>
              <a:rPr lang="ko-KR" altLang="en-US" dirty="0"/>
              <a:t>기저 함수라 하며</a:t>
            </a:r>
            <a:r>
              <a:rPr lang="en-US" altLang="ko-KR" dirty="0"/>
              <a:t>, </a:t>
            </a:r>
            <a:r>
              <a:rPr lang="ko-KR" altLang="en-US" dirty="0"/>
              <a:t>기저 함수에 곱해지는 값을 주파수 계수라 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신호를 </a:t>
            </a:r>
            <a:r>
              <a:rPr lang="ko-KR" altLang="en-US" dirty="0"/>
              <a:t>주파수로 변환하는 것은 각 주파수의 기저 함수들에 대한 계수를 찾는 것이다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ko-KR" altLang="en-US" dirty="0"/>
              <a:t>주파수 영역에서의 </a:t>
            </a:r>
            <a:r>
              <a:rPr lang="ko-KR" altLang="en-US" dirty="0" err="1"/>
              <a:t>역변환은</a:t>
            </a:r>
            <a:r>
              <a:rPr lang="ko-KR" altLang="en-US" dirty="0"/>
              <a:t> 각 기저함수와 그 계수들로 부터 원본 신호를 </a:t>
            </a:r>
            <a:r>
              <a:rPr lang="ko-KR" altLang="en-US" dirty="0" smtClean="0"/>
              <a:t>재구성하는 </a:t>
            </a:r>
            <a:r>
              <a:rPr lang="ko-KR" altLang="en-US" dirty="0"/>
              <a:t>것이다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푸리에</a:t>
            </a:r>
            <a:r>
              <a:rPr lang="ko-KR" altLang="en-US" dirty="0" smtClean="0"/>
              <a:t> </a:t>
            </a:r>
            <a:r>
              <a:rPr lang="ko-KR" altLang="en-US" dirty="0"/>
              <a:t>변환을 수행하면 복소수의 결과가 생성되며</a:t>
            </a:r>
            <a:r>
              <a:rPr lang="en-US" altLang="ko-KR" dirty="0"/>
              <a:t>, </a:t>
            </a:r>
            <a:r>
              <a:rPr lang="ko-KR" altLang="en-US" dirty="0"/>
              <a:t>이것을 영상으로 확인하기 </a:t>
            </a:r>
            <a:r>
              <a:rPr lang="ko-KR" altLang="en-US" dirty="0" smtClean="0"/>
              <a:t>위해서는 복수소의 </a:t>
            </a:r>
            <a:r>
              <a:rPr lang="ko-KR" altLang="en-US" dirty="0" err="1"/>
              <a:t>실수부와</a:t>
            </a:r>
            <a:r>
              <a:rPr lang="ko-KR" altLang="en-US" dirty="0"/>
              <a:t> </a:t>
            </a:r>
            <a:r>
              <a:rPr lang="ko-KR" altLang="en-US" dirty="0" err="1"/>
              <a:t>허수부를</a:t>
            </a:r>
            <a:r>
              <a:rPr lang="ko-KR" altLang="en-US" dirty="0"/>
              <a:t> 벡터로 간주하여 벡터의 크기</a:t>
            </a:r>
            <a:r>
              <a:rPr lang="en-US" altLang="ko-KR" dirty="0"/>
              <a:t>(magnitude)</a:t>
            </a:r>
            <a:r>
              <a:rPr lang="ko-KR" altLang="en-US" dirty="0"/>
              <a:t>를 구한다</a:t>
            </a:r>
            <a:r>
              <a:rPr lang="en-US" altLang="ko-KR" dirty="0"/>
              <a:t>. </a:t>
            </a:r>
            <a:r>
              <a:rPr lang="ko-KR" altLang="en-US" dirty="0" smtClean="0"/>
              <a:t>이것을 </a:t>
            </a:r>
            <a:r>
              <a:rPr lang="ko-KR" altLang="en-US" dirty="0"/>
              <a:t>주파수 스펙트럼이라 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DFT </a:t>
            </a:r>
            <a:r>
              <a:rPr lang="ko-KR" altLang="en-US" dirty="0"/>
              <a:t>주파수 스펙트럼 영상은 저주파 영역이 영상의 모서리 부분에 위치하고</a:t>
            </a:r>
            <a:r>
              <a:rPr lang="en-US" altLang="ko-KR" dirty="0"/>
              <a:t>, </a:t>
            </a:r>
            <a:r>
              <a:rPr lang="ko-KR" altLang="en-US" dirty="0" smtClean="0"/>
              <a:t>고주파 </a:t>
            </a:r>
            <a:r>
              <a:rPr lang="ko-KR" altLang="en-US" dirty="0"/>
              <a:t>부 분이 중심부에 있어서 해당 주파수 영역에서 처리가 어렵다</a:t>
            </a:r>
            <a:r>
              <a:rPr lang="en-US" altLang="ko-KR" dirty="0"/>
              <a:t>. </a:t>
            </a:r>
            <a:r>
              <a:rPr lang="ko-KR" altLang="en-US" dirty="0"/>
              <a:t>이 문제는 </a:t>
            </a:r>
            <a:r>
              <a:rPr lang="ko-KR" altLang="en-US" dirty="0" err="1" smtClean="0"/>
              <a:t>셔플링</a:t>
            </a:r>
            <a:r>
              <a:rPr lang="en-US" altLang="ko-KR" dirty="0" smtClean="0"/>
              <a:t>(</a:t>
            </a:r>
            <a:r>
              <a:rPr lang="en-US" altLang="ko-KR" dirty="0"/>
              <a:t>shuffling)</a:t>
            </a:r>
            <a:r>
              <a:rPr lang="ko-KR" altLang="en-US" dirty="0"/>
              <a:t>을 통해서 </a:t>
            </a:r>
            <a:r>
              <a:rPr lang="en-US" altLang="ko-KR" dirty="0"/>
              <a:t>1</a:t>
            </a:r>
            <a:r>
              <a:rPr lang="ko-KR" altLang="en-US" dirty="0" err="1"/>
              <a:t>사분면과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 err="1"/>
              <a:t>사분면의</a:t>
            </a:r>
            <a:r>
              <a:rPr lang="ko-KR" altLang="en-US" dirty="0"/>
              <a:t> 영상을 맞바꾸고</a:t>
            </a:r>
            <a:r>
              <a:rPr lang="en-US" altLang="ko-KR" dirty="0"/>
              <a:t>, 2</a:t>
            </a:r>
            <a:r>
              <a:rPr lang="ko-KR" altLang="en-US" dirty="0" err="1"/>
              <a:t>사분면과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 err="1"/>
              <a:t>사분면의</a:t>
            </a:r>
            <a:r>
              <a:rPr lang="ko-KR" altLang="en-US" dirty="0"/>
              <a:t> </a:t>
            </a:r>
            <a:r>
              <a:rPr lang="ko-KR" altLang="en-US" dirty="0" smtClean="0"/>
              <a:t>영상을 </a:t>
            </a:r>
            <a:r>
              <a:rPr lang="ko-KR" altLang="en-US" dirty="0" err="1"/>
              <a:t>맞바꿈으로서</a:t>
            </a:r>
            <a:r>
              <a:rPr lang="ko-KR" altLang="en-US" dirty="0"/>
              <a:t> 해결할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1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변환은 기저 함수의 계산 과정에서 삼각함수의 주기성을 이용해 작은 </a:t>
            </a:r>
            <a:r>
              <a:rPr lang="ko-KR" altLang="en-US" dirty="0" smtClean="0"/>
              <a:t>단위로 </a:t>
            </a:r>
            <a:r>
              <a:rPr lang="ko-KR" altLang="en-US" dirty="0"/>
              <a:t>반복적으로 분리하여 수행하고 이를 합치도록 하여 효율성을 높이는 방법이다</a:t>
            </a:r>
            <a:r>
              <a:rPr lang="en-US" altLang="ko-KR" dirty="0"/>
              <a:t>. </a:t>
            </a:r>
            <a:r>
              <a:rPr lang="ko-KR" altLang="en-US" dirty="0" err="1" smtClean="0"/>
              <a:t>분리된신호들을</a:t>
            </a:r>
            <a:r>
              <a:rPr lang="ko-KR" altLang="en-US" dirty="0" smtClean="0"/>
              <a:t> </a:t>
            </a:r>
            <a:r>
              <a:rPr lang="ko-KR" altLang="en-US" dirty="0"/>
              <a:t>섞는 스크램블과 두 개 원소 신호로 분리하며 누적하는 버터플라이 과정을 </a:t>
            </a:r>
            <a:r>
              <a:rPr lang="ko-KR" altLang="en-US" dirty="0" smtClean="0"/>
              <a:t>거쳐서 </a:t>
            </a:r>
            <a:r>
              <a:rPr lang="ko-KR" altLang="en-US" dirty="0"/>
              <a:t>수행된다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고속 </a:t>
            </a:r>
            <a:r>
              <a:rPr lang="ko-KR" altLang="en-US" dirty="0" err="1"/>
              <a:t>푸리에</a:t>
            </a:r>
            <a:r>
              <a:rPr lang="ko-KR" altLang="en-US" dirty="0"/>
              <a:t> 변환은 신호를 </a:t>
            </a:r>
            <a:r>
              <a:rPr lang="ko-KR" altLang="en-US" dirty="0" err="1"/>
              <a:t>두개의</a:t>
            </a:r>
            <a:r>
              <a:rPr lang="ko-KR" altLang="en-US" dirty="0"/>
              <a:t> 원소로 연속적으로 </a:t>
            </a:r>
            <a:r>
              <a:rPr lang="ko-KR" altLang="en-US" dirty="0" err="1"/>
              <a:t>분리해야하기</a:t>
            </a:r>
            <a:r>
              <a:rPr lang="ko-KR" altLang="en-US" dirty="0"/>
              <a:t> 때문에 신호의 </a:t>
            </a:r>
            <a:r>
              <a:rPr lang="ko-KR" altLang="en-US" dirty="0" smtClean="0"/>
              <a:t>길이가 </a:t>
            </a:r>
            <a:r>
              <a:rPr lang="en-US" altLang="ko-KR" dirty="0"/>
              <a:t>2</a:t>
            </a:r>
            <a:r>
              <a:rPr lang="ko-KR" altLang="en-US" dirty="0"/>
              <a:t>의 자승이 되어야 한다</a:t>
            </a:r>
            <a:r>
              <a:rPr lang="en-US" altLang="ko-KR" dirty="0"/>
              <a:t>. </a:t>
            </a:r>
            <a:r>
              <a:rPr lang="ko-KR" altLang="en-US" dirty="0"/>
              <a:t>이로 인해서 영상의 크기가 </a:t>
            </a:r>
            <a:r>
              <a:rPr lang="en-US" altLang="ko-KR" dirty="0"/>
              <a:t>2</a:t>
            </a:r>
            <a:r>
              <a:rPr lang="ko-KR" altLang="en-US" dirty="0"/>
              <a:t>의 자승으로 확장된 영역에 </a:t>
            </a:r>
            <a:r>
              <a:rPr lang="en-US" altLang="ko-KR" dirty="0"/>
              <a:t>0</a:t>
            </a:r>
            <a:r>
              <a:rPr lang="ko-KR" altLang="en-US" dirty="0" err="1" smtClean="0"/>
              <a:t>의값을</a:t>
            </a:r>
            <a:r>
              <a:rPr lang="ko-KR" altLang="en-US" dirty="0" smtClean="0"/>
              <a:t> </a:t>
            </a:r>
            <a:r>
              <a:rPr lang="ko-KR" altLang="en-US" dirty="0"/>
              <a:t>지정하는 </a:t>
            </a:r>
            <a:r>
              <a:rPr lang="ko-KR" altLang="en-US" dirty="0" err="1"/>
              <a:t>영삽입의</a:t>
            </a:r>
            <a:r>
              <a:rPr lang="ko-KR" altLang="en-US" dirty="0"/>
              <a:t> 과정을 </a:t>
            </a:r>
            <a:r>
              <a:rPr lang="ko-KR" altLang="en-US" dirty="0" err="1"/>
              <a:t>거쳐야한다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주파수 </a:t>
            </a:r>
            <a:r>
              <a:rPr lang="ko-KR" altLang="en-US" dirty="0"/>
              <a:t>영역에서 </a:t>
            </a:r>
            <a:r>
              <a:rPr lang="ko-KR" altLang="en-US" dirty="0" err="1"/>
              <a:t>필터링</a:t>
            </a:r>
            <a:r>
              <a:rPr lang="ko-KR" altLang="en-US" dirty="0"/>
              <a:t> 과정은 변환 계수에 필터 행렬을 원소 간</a:t>
            </a:r>
            <a:r>
              <a:rPr lang="en-US" altLang="ko-KR" dirty="0"/>
              <a:t>(element-wise)</a:t>
            </a:r>
            <a:r>
              <a:rPr lang="ko-KR" altLang="en-US" dirty="0"/>
              <a:t>에 </a:t>
            </a:r>
            <a:r>
              <a:rPr lang="ko-KR" altLang="en-US" dirty="0" smtClean="0"/>
              <a:t>곱하여 </a:t>
            </a:r>
            <a:r>
              <a:rPr lang="ko-KR" altLang="en-US" dirty="0"/>
              <a:t>수행된다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필터링된</a:t>
            </a:r>
            <a:r>
              <a:rPr lang="ko-KR" altLang="en-US" dirty="0"/>
              <a:t> </a:t>
            </a:r>
            <a:r>
              <a:rPr lang="ko-KR" altLang="en-US" dirty="0" err="1"/>
              <a:t>푸리에</a:t>
            </a:r>
            <a:r>
              <a:rPr lang="ko-KR" altLang="en-US" dirty="0"/>
              <a:t> 변환 계수를 </a:t>
            </a:r>
            <a:r>
              <a:rPr lang="ko-KR" altLang="en-US" dirty="0" err="1"/>
              <a:t>역변환함으로써</a:t>
            </a:r>
            <a:r>
              <a:rPr lang="ko-KR" altLang="en-US" dirty="0"/>
              <a:t> 다시 공간영역의 </a:t>
            </a:r>
            <a:r>
              <a:rPr lang="ko-KR" altLang="en-US" dirty="0" smtClean="0"/>
              <a:t>영상으로 </a:t>
            </a:r>
            <a:r>
              <a:rPr lang="ko-KR" altLang="en-US" dirty="0"/>
              <a:t>만들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푸리에</a:t>
            </a:r>
            <a:r>
              <a:rPr lang="ko-KR" altLang="en-US" dirty="0" smtClean="0"/>
              <a:t> </a:t>
            </a:r>
            <a:r>
              <a:rPr lang="ko-KR" altLang="en-US" dirty="0"/>
              <a:t>변환된 주파수 영역에서 </a:t>
            </a:r>
            <a:r>
              <a:rPr lang="ko-KR" altLang="en-US" dirty="0" err="1"/>
              <a:t>필터링의</a:t>
            </a:r>
            <a:r>
              <a:rPr lang="ko-KR" altLang="en-US" dirty="0"/>
              <a:t> 방법으로 고주파 통과 필터와 저주파 통과 </a:t>
            </a:r>
            <a:r>
              <a:rPr lang="ko-KR" altLang="en-US" dirty="0" err="1" smtClean="0"/>
              <a:t>필터링이</a:t>
            </a:r>
            <a:r>
              <a:rPr lang="ko-KR" altLang="en-US" dirty="0" smtClean="0"/>
              <a:t>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또한 필터의 계수를 점진적으로 변화시켜서 결과 영상의 화질을 개선하는 </a:t>
            </a:r>
            <a:r>
              <a:rPr lang="ko-KR" altLang="en-US" dirty="0" err="1" smtClean="0"/>
              <a:t>버터워스</a:t>
            </a:r>
            <a:r>
              <a:rPr lang="ko-KR" altLang="en-US" dirty="0" smtClean="0"/>
              <a:t> </a:t>
            </a:r>
            <a:r>
              <a:rPr lang="ko-KR" altLang="en-US" dirty="0" err="1"/>
              <a:t>필터링과</a:t>
            </a:r>
            <a:r>
              <a:rPr lang="ko-KR" altLang="en-US" dirty="0"/>
              <a:t>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필터링도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이산 </a:t>
            </a:r>
            <a:r>
              <a:rPr lang="ko-KR" altLang="en-US" dirty="0"/>
              <a:t>코사인 변환은 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  <a:r>
              <a:rPr lang="en-US" altLang="ko-KR" dirty="0"/>
              <a:t>(DFT)</a:t>
            </a:r>
            <a:r>
              <a:rPr lang="ko-KR" altLang="en-US" dirty="0"/>
              <a:t>에서 실수부만 취하고</a:t>
            </a:r>
            <a:r>
              <a:rPr lang="en-US" altLang="ko-KR" dirty="0"/>
              <a:t>, </a:t>
            </a:r>
            <a:r>
              <a:rPr lang="ko-KR" altLang="en-US" dirty="0"/>
              <a:t>허수부분을 </a:t>
            </a:r>
            <a:r>
              <a:rPr lang="ko-KR" altLang="en-US" dirty="0" err="1" smtClean="0"/>
              <a:t>제외함으로서</a:t>
            </a:r>
            <a:r>
              <a:rPr lang="ko-KR" altLang="en-US" dirty="0" smtClean="0"/>
              <a:t> </a:t>
            </a:r>
            <a:r>
              <a:rPr lang="ko-KR" altLang="en-US" dirty="0"/>
              <a:t>코사인 함수만으로 구성된 직교 변환방법이다</a:t>
            </a:r>
            <a:r>
              <a:rPr lang="en-US" altLang="ko-KR" dirty="0"/>
              <a:t>. </a:t>
            </a:r>
            <a:r>
              <a:rPr lang="ko-KR" altLang="en-US" dirty="0"/>
              <a:t>영상 신호의 에너지 집중 특성이 </a:t>
            </a:r>
            <a:r>
              <a:rPr lang="ko-KR" altLang="en-US" dirty="0" smtClean="0"/>
              <a:t>뛰어나서 </a:t>
            </a:r>
            <a:r>
              <a:rPr lang="ko-KR" altLang="en-US" dirty="0"/>
              <a:t>영상 압축에 효과적이다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이산 </a:t>
            </a:r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1688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48290928" descr="EMB00000cd412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993849"/>
            <a:ext cx="4140000" cy="44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이산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신호의 기본 전제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err="1" smtClean="0"/>
              <a:t>정현파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여현파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파형 중에 가장 순수한 파형을 말하는 것으로 사인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코사인 함수로 된 신호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  <a:p>
            <a:r>
              <a:rPr lang="ko-KR" altLang="en-US" dirty="0" smtClean="0"/>
              <a:t>주기를 갖는 신호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사인 및 코사인 함수들로 분리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분리된 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기저함수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기저 함수에 곱해지는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주파수 계수</a:t>
            </a:r>
            <a:r>
              <a:rPr lang="en-US" altLang="ko-KR" dirty="0" smtClean="0"/>
              <a:t>) : 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628800"/>
            <a:ext cx="4104456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주기를 가진 신호는 </a:t>
            </a:r>
            <a:r>
              <a:rPr lang="ko-KR" altLang="en-US" dirty="0" err="1" smtClean="0">
                <a:solidFill>
                  <a:schemeClr val="accent1">
                    <a:lumMod val="50000"/>
                  </a:schemeClr>
                </a:solidFill>
              </a:rPr>
              <a:t>정현파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dirty="0" err="1" smtClean="0">
                <a:solidFill>
                  <a:schemeClr val="accent1">
                    <a:lumMod val="50000"/>
                  </a:schemeClr>
                </a:solidFill>
              </a:rPr>
              <a:t>여현파의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합으로 표현할 수 있다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16" y="4941168"/>
            <a:ext cx="1769422" cy="40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47728" y="5392266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0.3, 0.7, -0.5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3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9502</TotalTime>
  <Words>2252</Words>
  <Application>Microsoft Office PowerPoint</Application>
  <PresentationFormat>화면 슬라이드 쇼(4:3)</PresentationFormat>
  <Paragraphs>421</Paragraphs>
  <Slides>79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0" baseType="lpstr">
      <vt:lpstr>가을</vt:lpstr>
      <vt:lpstr>CHAPTER 09 변환영역 처리</vt:lpstr>
      <vt:lpstr>contents</vt:lpstr>
      <vt:lpstr>9.1 공간 주파수의 이해</vt:lpstr>
      <vt:lpstr>9.1 공간 주파수의 이해</vt:lpstr>
      <vt:lpstr>9.1 공간 주파수의 이해</vt:lpstr>
      <vt:lpstr>9.1 공간 주파수의 이해</vt:lpstr>
      <vt:lpstr>9.1 공간 주파수의 이해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9.2 이산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9.3 고속 푸리에 변환</vt:lpstr>
      <vt:lpstr>9.4 FFT를 이용한 주파수 영역 필터링</vt:lpstr>
      <vt:lpstr>9.4.1 주파수 영역 필터링의 과정</vt:lpstr>
      <vt:lpstr>9.4.2 저주파 및 고주파 통과 필터링</vt:lpstr>
      <vt:lpstr>9.4.2 저주파 및 고주파 통과 필터링</vt:lpstr>
      <vt:lpstr>9.4.2 저주파 및 고주파 통과 필터링</vt:lpstr>
      <vt:lpstr>9.4.2 저주파 및 고주파 통과 필터링</vt:lpstr>
      <vt:lpstr>9.4.2 저주파 및 고주파 통과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9.4.3 버터워스, 가우시안 필터링</vt:lpstr>
      <vt:lpstr>심화예제 – 모아레 제거</vt:lpstr>
      <vt:lpstr>심화예제– 모아레 제거</vt:lpstr>
      <vt:lpstr>심화예제– 모아레 제거</vt:lpstr>
      <vt:lpstr>심화예제– 모아레 제거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9.5 이산 코사인 변환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2558</cp:revision>
  <dcterms:created xsi:type="dcterms:W3CDTF">2017-02-21T08:17:22Z</dcterms:created>
  <dcterms:modified xsi:type="dcterms:W3CDTF">2017-03-07T00:45:22Z</dcterms:modified>
</cp:coreProperties>
</file>